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2"/>
  </p:notesMasterIdLst>
  <p:handoutMasterIdLst>
    <p:handoutMasterId r:id="rId23"/>
  </p:handoutMasterIdLst>
  <p:sldIdLst>
    <p:sldId id="260" r:id="rId2"/>
    <p:sldId id="285" r:id="rId3"/>
    <p:sldId id="287" r:id="rId4"/>
    <p:sldId id="289" r:id="rId5"/>
    <p:sldId id="306" r:id="rId6"/>
    <p:sldId id="290" r:id="rId7"/>
    <p:sldId id="291" r:id="rId8"/>
    <p:sldId id="293" r:id="rId9"/>
    <p:sldId id="294" r:id="rId10"/>
    <p:sldId id="299" r:id="rId11"/>
    <p:sldId id="295" r:id="rId12"/>
    <p:sldId id="296" r:id="rId13"/>
    <p:sldId id="301" r:id="rId14"/>
    <p:sldId id="302" r:id="rId15"/>
    <p:sldId id="303" r:id="rId16"/>
    <p:sldId id="304" r:id="rId17"/>
    <p:sldId id="297" r:id="rId18"/>
    <p:sldId id="300" r:id="rId19"/>
    <p:sldId id="298" r:id="rId20"/>
    <p:sldId id="305" r:id="rId21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reyra, Eduardo" initials="PE" lastIdx="2" clrIdx="0">
    <p:extLst>
      <p:ext uri="{19B8F6BF-5375-455C-9EA6-DF929625EA0E}">
        <p15:presenceInfo xmlns:p15="http://schemas.microsoft.com/office/powerpoint/2012/main" userId="S-1-5-21-1478963386-739259622-619646970-19095" providerId="AD"/>
      </p:ext>
    </p:extLst>
  </p:cmAuthor>
  <p:cmAuthor id="2" name="Tea-Woo KIM" initials="TK" lastIdx="5" clrIdx="1">
    <p:extLst>
      <p:ext uri="{19B8F6BF-5375-455C-9EA6-DF929625EA0E}">
        <p15:presenceInfo xmlns:p15="http://schemas.microsoft.com/office/powerpoint/2012/main" userId="S-1-5-21-1688137703-1013256711-2629252250-120246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263C83"/>
    <a:srgbClr val="FF9900"/>
    <a:srgbClr val="FF0000"/>
    <a:srgbClr val="3636F6"/>
    <a:srgbClr val="F1B314"/>
    <a:srgbClr val="C9F1FF"/>
    <a:srgbClr val="FFBDBD"/>
    <a:srgbClr val="FF9966"/>
    <a:srgbClr val="FFE3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048" autoAdjust="0"/>
    <p:restoredTop sz="75087" autoAdjust="0"/>
  </p:normalViewPr>
  <p:slideViewPr>
    <p:cSldViewPr>
      <p:cViewPr varScale="1">
        <p:scale>
          <a:sx n="88" d="100"/>
          <a:sy n="88" d="100"/>
        </p:scale>
        <p:origin x="2832" y="6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77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Relationship Id="rId4" Type="http://schemas.openxmlformats.org/officeDocument/2006/relationships/image" Target="../media/image2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36997" cy="463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35" tIns="45918" rIns="91835" bIns="45918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3404" y="0"/>
            <a:ext cx="3036997" cy="463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35" tIns="45918" rIns="91835" bIns="45918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endParaRPr lang="en-US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32548"/>
            <a:ext cx="3036997" cy="463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35" tIns="45918" rIns="91835" bIns="45918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8205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36997" cy="463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35" tIns="45918" rIns="91835" bIns="45918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3404" y="0"/>
            <a:ext cx="3036997" cy="463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35" tIns="45918" rIns="91835" bIns="45918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7925" y="696913"/>
            <a:ext cx="4652963" cy="34893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827" y="4417077"/>
            <a:ext cx="5140749" cy="418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35" tIns="45918" rIns="91835" bIns="459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2548"/>
            <a:ext cx="3036997" cy="463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35" tIns="45918" rIns="91835" bIns="45918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3404" y="8832548"/>
            <a:ext cx="3036997" cy="463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35" tIns="45918" rIns="91835" bIns="45918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47ED7D06-6332-462B-8B0B-7DDB88FEC9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1562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2CA21A-1BA0-4AE5-AAEB-2172EB326154}" type="slidenum">
              <a:rPr lang="en-US"/>
              <a:pPr/>
              <a:t>1</a:t>
            </a:fld>
            <a:endParaRPr lang="en-US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7960316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D7D06-6332-462B-8B0B-7DDB88FEC9F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5767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D7D06-6332-462B-8B0B-7DDB88FEC9F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8761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D7D06-6332-462B-8B0B-7DDB88FEC9F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2284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D7D06-6332-462B-8B0B-7DDB88FEC9F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6241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D7D06-6332-462B-8B0B-7DDB88FEC9F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0566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D7D06-6332-462B-8B0B-7DDB88FEC9F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7548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D7D06-6332-462B-8B0B-7DDB88FEC9F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8348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D7D06-6332-462B-8B0B-7DDB88FEC9F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6221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D7D06-6332-462B-8B0B-7DDB88FEC9F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4388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D7D06-6332-462B-8B0B-7DDB88FEC9F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355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D7D06-6332-462B-8B0B-7DDB88FEC9F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186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D7D06-6332-462B-8B0B-7DDB88FEC9F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440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D7D06-6332-462B-8B0B-7DDB88FEC9F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53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Three pairs of capacitance sensors.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D7D06-6332-462B-8B0B-7DDB88FEC9F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672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D7D06-6332-462B-8B0B-7DDB88FEC9F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9015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D7D06-6332-462B-8B0B-7DDB88FEC9F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32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D7D06-6332-462B-8B0B-7DDB88FEC9F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15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D7D06-6332-462B-8B0B-7DDB88FEC9F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2485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D7D06-6332-462B-8B0B-7DDB88FEC9F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007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8382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400" b="0" i="1"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4103" name="Picture 7" descr="Horizont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447800"/>
            <a:ext cx="7086600" cy="317500"/>
          </a:xfrm>
          <a:prstGeom prst="rect">
            <a:avLst/>
          </a:prstGeom>
          <a:noFill/>
        </p:spPr>
      </p:pic>
      <p:pic>
        <p:nvPicPr>
          <p:cNvPr id="4101" name="Picture 5" descr="tu_interlock_w_border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990600" cy="1429062"/>
          </a:xfrm>
          <a:prstGeom prst="rect">
            <a:avLst/>
          </a:prstGeom>
          <a:noFill/>
        </p:spPr>
      </p:pic>
      <p:sp>
        <p:nvSpPr>
          <p:cNvPr id="4105" name="Rectangle 9"/>
          <p:cNvSpPr>
            <a:spLocks noChangeArrowheads="1"/>
          </p:cNvSpPr>
          <p:nvPr userDrawn="1"/>
        </p:nvSpPr>
        <p:spPr bwMode="auto">
          <a:xfrm>
            <a:off x="1143000" y="333531"/>
            <a:ext cx="7391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4100" b="1" dirty="0">
                <a:solidFill>
                  <a:srgbClr val="263C83"/>
                </a:solidFill>
                <a:latin typeface="Arial" charset="0"/>
              </a:rPr>
              <a:t>Fluid Flow Projects (TUFFP)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52600" y="6400800"/>
            <a:ext cx="579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rgbClr val="263C83"/>
                </a:solidFill>
                <a:latin typeface="+mn-lt"/>
              </a:rPr>
              <a:t>2018 NETL Workshop on Multiphase Flow Science</a:t>
            </a:r>
          </a:p>
        </p:txBody>
      </p:sp>
    </p:spTree>
    <p:extLst>
      <p:ext uri="{BB962C8B-B14F-4D97-AF65-F5344CB8AC3E}">
        <p14:creationId xmlns:p14="http://schemas.microsoft.com/office/powerpoint/2010/main" val="3779979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9583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0350" y="304800"/>
            <a:ext cx="184785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39115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6276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693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1692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676400"/>
            <a:ext cx="36195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676400"/>
            <a:ext cx="36195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3936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4135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28481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0192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317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8952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086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77724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36" name="Picture 12" descr="Horizontal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5800" y="1219200"/>
            <a:ext cx="7772400" cy="317500"/>
          </a:xfrm>
          <a:prstGeom prst="rect">
            <a:avLst/>
          </a:prstGeom>
          <a:noFill/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304800" y="6477000"/>
            <a:ext cx="2209800" cy="381000"/>
            <a:chOff x="96" y="3408"/>
            <a:chExt cx="1726" cy="288"/>
          </a:xfrm>
        </p:grpSpPr>
        <p:pic>
          <p:nvPicPr>
            <p:cNvPr id="1039" name="Picture 15" descr="tu_interlock_w_border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96" y="3408"/>
              <a:ext cx="260" cy="288"/>
            </a:xfrm>
            <a:prstGeom prst="rect">
              <a:avLst/>
            </a:prstGeom>
            <a:noFill/>
          </p:spPr>
        </p:pic>
        <p:sp>
          <p:nvSpPr>
            <p:cNvPr id="1040" name="Rectangle 16"/>
            <p:cNvSpPr>
              <a:spLocks noChangeArrowheads="1"/>
            </p:cNvSpPr>
            <p:nvPr userDrawn="1"/>
          </p:nvSpPr>
          <p:spPr bwMode="auto">
            <a:xfrm>
              <a:off x="336" y="3460"/>
              <a:ext cx="1486" cy="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 anchorCtr="1"/>
            <a:lstStyle/>
            <a:p>
              <a:r>
                <a:rPr lang="en-US" sz="1400" b="1" dirty="0">
                  <a:solidFill>
                    <a:srgbClr val="263C83"/>
                  </a:solidFill>
                  <a:latin typeface="Arial" charset="0"/>
                </a:rPr>
                <a:t>Fluid Flow Projects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181600" y="6520401"/>
            <a:ext cx="3886200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sz="1200" b="1" dirty="0">
                <a:solidFill>
                  <a:srgbClr val="263C83"/>
                </a:solidFill>
                <a:latin typeface="+mn-lt"/>
              </a:rPr>
              <a:t>2018</a:t>
            </a:r>
            <a:r>
              <a:rPr lang="en-US" sz="1200" b="1" baseline="0" dirty="0">
                <a:solidFill>
                  <a:srgbClr val="263C83"/>
                </a:solidFill>
                <a:latin typeface="+mn-lt"/>
              </a:rPr>
              <a:t> NETL Workshop on Multiphase Flow Science</a:t>
            </a:r>
            <a:endParaRPr lang="en-US" sz="1200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99758" y="6400800"/>
            <a:ext cx="479618" cy="461665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r>
              <a:rPr lang="en-US" dirty="0"/>
              <a:t> </a:t>
            </a:r>
            <a:fld id="{2CAE27FF-32A1-4B6D-87F8-ACE98A5857EE}" type="slidenum">
              <a:rPr lang="en-US" sz="1400" b="1" smtClean="0">
                <a:solidFill>
                  <a:srgbClr val="263C83"/>
                </a:solidFill>
                <a:latin typeface="+mn-lt"/>
              </a:rPr>
              <a:t>‹#›</a:t>
            </a:fld>
            <a:endParaRPr lang="en-US" sz="1400" b="1" dirty="0">
              <a:solidFill>
                <a:srgbClr val="263C83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59747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263C83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263C83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263C83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263C83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263C83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263C83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263C83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263C83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263C83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S"/>
        <a:defRPr sz="3000" b="1">
          <a:solidFill>
            <a:srgbClr val="263C83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90000"/>
        <a:buFont typeface="Wingdings" pitchFamily="2" charset="2"/>
        <a:buChar char="Ø"/>
        <a:defRPr sz="2800" b="1">
          <a:solidFill>
            <a:srgbClr val="263C83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©"/>
        <a:defRPr sz="2400" b="1">
          <a:solidFill>
            <a:srgbClr val="263C83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ª"/>
        <a:defRPr sz="2000" b="1">
          <a:solidFill>
            <a:srgbClr val="263C83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«"/>
        <a:defRPr b="1">
          <a:solidFill>
            <a:srgbClr val="263C83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«"/>
        <a:defRPr b="1">
          <a:solidFill>
            <a:srgbClr val="263C83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«"/>
        <a:defRPr b="1">
          <a:solidFill>
            <a:srgbClr val="263C83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«"/>
        <a:defRPr b="1">
          <a:solidFill>
            <a:srgbClr val="263C83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«"/>
        <a:defRPr b="1">
          <a:solidFill>
            <a:srgbClr val="263C83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notesSlide" Target="../notesSlides/notesSlide15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2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w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0" Type="http://schemas.openxmlformats.org/officeDocument/2006/relationships/image" Target="../media/image26.wmf"/><Relationship Id="rId4" Type="http://schemas.openxmlformats.org/officeDocument/2006/relationships/image" Target="../media/image28.png"/><Relationship Id="rId9" Type="http://schemas.openxmlformats.org/officeDocument/2006/relationships/oleObject" Target="../embeddings/oleObject3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E93165C5-EA85-49A1-8FB0-1BF09B55003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81000" y="2743200"/>
            <a:ext cx="8382000" cy="1143000"/>
          </a:xfrm>
        </p:spPr>
        <p:txBody>
          <a:bodyPr/>
          <a:lstStyle/>
          <a:p>
            <a:r>
              <a:rPr lang="en-US" altLang="en-US" sz="3000" dirty="0"/>
              <a:t>Flow Field Characterization of Slug Flow </a:t>
            </a:r>
            <a:br>
              <a:rPr lang="en-US" altLang="en-US" sz="3000" dirty="0"/>
            </a:br>
            <a:r>
              <a:rPr lang="en-US" altLang="en-US" sz="3000" dirty="0"/>
              <a:t>Using PIV and CTA Techniques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B8CC1849-F6A4-427A-AF43-1EBDE226E2B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5334000"/>
            <a:ext cx="6400800" cy="533400"/>
          </a:xfrm>
        </p:spPr>
        <p:txBody>
          <a:bodyPr anchor="ctr"/>
          <a:lstStyle/>
          <a:p>
            <a:pPr algn="r"/>
            <a:r>
              <a:rPr lang="en-US" altLang="en-US" sz="2200" b="1" dirty="0"/>
              <a:t>Teawoo Kim, Eduardo Pereyra and Cem Sarica</a:t>
            </a:r>
          </a:p>
        </p:txBody>
      </p:sp>
    </p:spTree>
  </p:cSld>
  <p:clrMapOvr>
    <a:masterClrMapping/>
  </p:clrMapOvr>
  <p:transition>
    <p:blinds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techniques 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500" dirty="0"/>
              <a:t>Constant Temperature Anemometer (CTA)</a:t>
            </a:r>
          </a:p>
          <a:p>
            <a:pPr lvl="1"/>
            <a:r>
              <a:rPr lang="en-US" sz="2000" dirty="0"/>
              <a:t>3-D calibration surface with 2-D interpolation</a:t>
            </a:r>
          </a:p>
          <a:p>
            <a:pPr lvl="1"/>
            <a:endParaRPr lang="en-US" sz="23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2819400"/>
            <a:ext cx="6400800" cy="335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6823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305800" cy="914400"/>
          </a:xfrm>
        </p:spPr>
        <p:txBody>
          <a:bodyPr/>
          <a:lstStyle/>
          <a:p>
            <a:r>
              <a:rPr lang="en-US" dirty="0"/>
              <a:t>Two-phase experimental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500" dirty="0"/>
              <a:t>Particle Image Velocimetry (PIV)</a:t>
            </a:r>
          </a:p>
          <a:p>
            <a:pPr lvl="1"/>
            <a:r>
              <a:rPr lang="en-US" sz="2000" dirty="0"/>
              <a:t>Binary image masking method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014A506D-BA48-4209-886B-E43C41323B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916" y="2768100"/>
            <a:ext cx="3621600" cy="216000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ABB51C82-3FE2-49F5-B5C6-271035ABFD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5737" y="2768100"/>
            <a:ext cx="3629666" cy="2160000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D9FDD970-BD86-49B5-8B5E-115A256325BA}"/>
              </a:ext>
            </a:extLst>
          </p:cNvPr>
          <p:cNvSpPr txBox="1"/>
          <p:nvPr/>
        </p:nvSpPr>
        <p:spPr>
          <a:xfrm>
            <a:off x="3010944" y="5150784"/>
            <a:ext cx="31983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n-lt"/>
              </a:rPr>
              <a:t>a) PIV raw image in slug front and tail, </a:t>
            </a:r>
          </a:p>
          <a:p>
            <a:r>
              <a:rPr lang="en-US" sz="1200" dirty="0">
                <a:latin typeface="+mn-lt"/>
              </a:rPr>
              <a:t>b) Original post-processed velocity field,</a:t>
            </a:r>
          </a:p>
          <a:p>
            <a:r>
              <a:rPr lang="en-US" sz="1200" dirty="0">
                <a:latin typeface="+mn-lt"/>
              </a:rPr>
              <a:t>c) Binary image from PIV raw image,</a:t>
            </a:r>
          </a:p>
          <a:p>
            <a:r>
              <a:rPr lang="en-US" sz="1200" dirty="0">
                <a:latin typeface="+mn-lt"/>
              </a:rPr>
              <a:t>d) Masked velocity field </a:t>
            </a:r>
          </a:p>
          <a:p>
            <a:endParaRPr lang="en-US" sz="1200" dirty="0">
              <a:latin typeface="+mn-lt"/>
            </a:endParaRPr>
          </a:p>
          <a:p>
            <a:r>
              <a:rPr lang="en-US" sz="1200" dirty="0">
                <a:latin typeface="+mn-lt"/>
              </a:rPr>
              <a:t>(</a:t>
            </a:r>
            <a:r>
              <a:rPr lang="en-US" sz="1200" b="1" i="1" dirty="0">
                <a:cs typeface="Times New Roman" panose="02020603050405020304" pitchFamily="18" charset="0"/>
              </a:rPr>
              <a:t>v</a:t>
            </a:r>
            <a:r>
              <a:rPr lang="en-US" sz="1200" b="1" i="1" baseline="-25000" dirty="0">
                <a:cs typeface="Times New Roman" panose="02020603050405020304" pitchFamily="18" charset="0"/>
              </a:rPr>
              <a:t>SL</a:t>
            </a:r>
            <a:r>
              <a:rPr lang="en-US" sz="1200" dirty="0">
                <a:latin typeface="+mn-lt"/>
              </a:rPr>
              <a:t> = 0.2m/s, </a:t>
            </a:r>
            <a:r>
              <a:rPr lang="en-US" sz="1200" b="1" i="1" dirty="0">
                <a:cs typeface="Times New Roman" panose="02020603050405020304" pitchFamily="18" charset="0"/>
              </a:rPr>
              <a:t>v</a:t>
            </a:r>
            <a:r>
              <a:rPr lang="en-US" sz="1200" b="1" i="1" baseline="-25000" dirty="0">
                <a:cs typeface="Times New Roman" panose="02020603050405020304" pitchFamily="18" charset="0"/>
              </a:rPr>
              <a:t>Sg</a:t>
            </a:r>
            <a:r>
              <a:rPr lang="en-US" sz="1200" dirty="0">
                <a:latin typeface="+mn-lt"/>
              </a:rPr>
              <a:t> = 0.2m/s and </a:t>
            </a:r>
            <a:r>
              <a:rPr lang="en-US" sz="1200" b="1" i="1" dirty="0">
                <a:cs typeface="Times New Roman" panose="02020603050405020304" pitchFamily="18" charset="0"/>
              </a:rPr>
              <a:t>µ</a:t>
            </a:r>
            <a:r>
              <a:rPr lang="en-US" sz="1200" b="1" i="1" baseline="-25000" dirty="0">
                <a:cs typeface="Times New Roman" panose="02020603050405020304" pitchFamily="18" charset="0"/>
              </a:rPr>
              <a:t>L</a:t>
            </a:r>
            <a:r>
              <a:rPr lang="en-US" sz="1200" dirty="0">
                <a:latin typeface="+mn-lt"/>
              </a:rPr>
              <a:t> = 680 cP)</a:t>
            </a:r>
          </a:p>
        </p:txBody>
      </p:sp>
    </p:spTree>
    <p:extLst>
      <p:ext uri="{BB962C8B-B14F-4D97-AF65-F5344CB8AC3E}">
        <p14:creationId xmlns:p14="http://schemas.microsoft.com/office/powerpoint/2010/main" val="4166140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153400" cy="914400"/>
          </a:xfrm>
        </p:spPr>
        <p:txBody>
          <a:bodyPr/>
          <a:lstStyle/>
          <a:p>
            <a:r>
              <a:rPr lang="en-US" dirty="0"/>
              <a:t>Two-phase experimental results 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500" dirty="0"/>
              <a:t>Particle Image Velocimetry (PIV)</a:t>
            </a:r>
          </a:p>
          <a:p>
            <a:pPr lvl="1"/>
            <a:r>
              <a:rPr lang="en-US" sz="2000" dirty="0"/>
              <a:t>Liquid phase velocity field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0DFE2B-82A8-4E9B-96BF-99A942261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595" y="2748700"/>
            <a:ext cx="6788810" cy="3271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8499AE-A0FE-455F-9392-B8688FA5A0DD}"/>
              </a:ext>
            </a:extLst>
          </p:cNvPr>
          <p:cNvSpPr txBox="1"/>
          <p:nvPr/>
        </p:nvSpPr>
        <p:spPr>
          <a:xfrm>
            <a:off x="914400" y="6109901"/>
            <a:ext cx="31983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n-lt"/>
              </a:rPr>
              <a:t>(</a:t>
            </a:r>
            <a:r>
              <a:rPr lang="en-US" sz="1200" b="1" i="1" dirty="0">
                <a:cs typeface="Times New Roman" panose="02020603050405020304" pitchFamily="18" charset="0"/>
              </a:rPr>
              <a:t>v</a:t>
            </a:r>
            <a:r>
              <a:rPr lang="en-US" sz="1200" b="1" i="1" baseline="-25000" dirty="0">
                <a:cs typeface="Times New Roman" panose="02020603050405020304" pitchFamily="18" charset="0"/>
              </a:rPr>
              <a:t>SL</a:t>
            </a:r>
            <a:r>
              <a:rPr lang="en-US" sz="1200" dirty="0">
                <a:latin typeface="+mn-lt"/>
              </a:rPr>
              <a:t> = 0.2m/s, </a:t>
            </a:r>
            <a:r>
              <a:rPr lang="en-US" sz="1200" b="1" i="1" dirty="0">
                <a:cs typeface="Times New Roman" panose="02020603050405020304" pitchFamily="18" charset="0"/>
              </a:rPr>
              <a:t>v</a:t>
            </a:r>
            <a:r>
              <a:rPr lang="en-US" sz="1200" b="1" i="1" baseline="-25000" dirty="0">
                <a:cs typeface="Times New Roman" panose="02020603050405020304" pitchFamily="18" charset="0"/>
              </a:rPr>
              <a:t>Sg</a:t>
            </a:r>
            <a:r>
              <a:rPr lang="en-US" sz="1200" dirty="0">
                <a:latin typeface="+mn-lt"/>
              </a:rPr>
              <a:t> = 0.2m/s and </a:t>
            </a:r>
            <a:r>
              <a:rPr lang="en-US" sz="1200" b="1" i="1" dirty="0">
                <a:cs typeface="Times New Roman" panose="02020603050405020304" pitchFamily="18" charset="0"/>
              </a:rPr>
              <a:t>µ</a:t>
            </a:r>
            <a:r>
              <a:rPr lang="en-US" sz="1200" b="1" i="1" baseline="-25000" dirty="0">
                <a:cs typeface="Times New Roman" panose="02020603050405020304" pitchFamily="18" charset="0"/>
              </a:rPr>
              <a:t>L</a:t>
            </a:r>
            <a:r>
              <a:rPr lang="en-US" sz="1200" dirty="0">
                <a:latin typeface="+mn-lt"/>
              </a:rPr>
              <a:t> = 680 cP)</a:t>
            </a:r>
          </a:p>
        </p:txBody>
      </p:sp>
    </p:spTree>
    <p:extLst>
      <p:ext uri="{BB962C8B-B14F-4D97-AF65-F5344CB8AC3E}">
        <p14:creationId xmlns:p14="http://schemas.microsoft.com/office/powerpoint/2010/main" val="3459589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500" dirty="0"/>
              <a:t>Particle Image Velocimetry (PIV)</a:t>
            </a:r>
          </a:p>
          <a:p>
            <a:pPr lvl="1"/>
            <a:r>
              <a:rPr lang="en-US" sz="2000" dirty="0"/>
              <a:t>Liquid velocity gradient from slug front to end at different heights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425FCD2-1A2A-4705-96EC-7F89C9C73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04800"/>
            <a:ext cx="8153400" cy="914400"/>
          </a:xfrm>
        </p:spPr>
        <p:txBody>
          <a:bodyPr/>
          <a:lstStyle/>
          <a:p>
            <a:r>
              <a:rPr lang="en-US" dirty="0"/>
              <a:t>Two-phase experimental results 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FFCF02-4071-4A10-90CD-570727092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7146" y="4065378"/>
            <a:ext cx="1667355" cy="13222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783508-FF58-4D78-A796-4377779874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3176" y="3048000"/>
            <a:ext cx="4558986" cy="316835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3FA96ED-2E62-408A-A9A2-8F3E7E5D07E4}"/>
              </a:ext>
            </a:extLst>
          </p:cNvPr>
          <p:cNvSpPr/>
          <p:nvPr/>
        </p:nvSpPr>
        <p:spPr>
          <a:xfrm>
            <a:off x="3419872" y="3048000"/>
            <a:ext cx="2892290" cy="31683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380500-F846-4A1C-9E91-561C66BFDC9B}"/>
              </a:ext>
            </a:extLst>
          </p:cNvPr>
          <p:cNvSpPr txBox="1"/>
          <p:nvPr/>
        </p:nvSpPr>
        <p:spPr>
          <a:xfrm>
            <a:off x="6516216" y="3087570"/>
            <a:ext cx="121539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14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</a:t>
            </a:r>
            <a:r>
              <a:rPr lang="en-US" sz="1400" dirty="0"/>
              <a:t> = 0.2 m/s, </a:t>
            </a:r>
          </a:p>
          <a:p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14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Sg</a:t>
            </a:r>
            <a:r>
              <a:rPr lang="en-US" sz="1400" dirty="0"/>
              <a:t> = 0.2 m/s, </a:t>
            </a:r>
          </a:p>
          <a:p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µ</a:t>
            </a:r>
            <a:r>
              <a:rPr lang="en-US" sz="14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1400" dirty="0"/>
              <a:t> = 680 </a:t>
            </a:r>
            <a:r>
              <a:rPr lang="en-US" sz="1400" dirty="0" err="1"/>
              <a:t>cP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8350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153400" cy="914400"/>
          </a:xfrm>
        </p:spPr>
        <p:txBody>
          <a:bodyPr/>
          <a:lstStyle/>
          <a:p>
            <a:r>
              <a:rPr lang="en-US" dirty="0"/>
              <a:t>Two-phase experimental results 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500" dirty="0"/>
              <a:t>Particle Image Velocimetry (PIV)</a:t>
            </a:r>
          </a:p>
          <a:p>
            <a:pPr lvl="1"/>
            <a:r>
              <a:rPr lang="en-US" sz="2000" dirty="0"/>
              <a:t>Calculation of in-situ liquid volumetric flow rate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8499AE-A0FE-455F-9392-B8688FA5A0DD}"/>
              </a:ext>
            </a:extLst>
          </p:cNvPr>
          <p:cNvSpPr txBox="1"/>
          <p:nvPr/>
        </p:nvSpPr>
        <p:spPr>
          <a:xfrm>
            <a:off x="914400" y="6109901"/>
            <a:ext cx="31983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n-lt"/>
              </a:rPr>
              <a:t>(</a:t>
            </a:r>
            <a:r>
              <a:rPr lang="en-US" sz="1200" b="1" i="1" dirty="0">
                <a:cs typeface="Times New Roman" panose="02020603050405020304" pitchFamily="18" charset="0"/>
              </a:rPr>
              <a:t>v</a:t>
            </a:r>
            <a:r>
              <a:rPr lang="en-US" sz="1200" b="1" i="1" baseline="-25000" dirty="0">
                <a:cs typeface="Times New Roman" panose="02020603050405020304" pitchFamily="18" charset="0"/>
              </a:rPr>
              <a:t>SL</a:t>
            </a:r>
            <a:r>
              <a:rPr lang="en-US" sz="1200" dirty="0">
                <a:latin typeface="+mn-lt"/>
              </a:rPr>
              <a:t> = 0.2m/s, </a:t>
            </a:r>
            <a:r>
              <a:rPr lang="en-US" sz="1200" b="1" i="1" dirty="0">
                <a:cs typeface="Times New Roman" panose="02020603050405020304" pitchFamily="18" charset="0"/>
              </a:rPr>
              <a:t>v</a:t>
            </a:r>
            <a:r>
              <a:rPr lang="en-US" sz="1200" b="1" i="1" baseline="-25000" dirty="0">
                <a:cs typeface="Times New Roman" panose="02020603050405020304" pitchFamily="18" charset="0"/>
              </a:rPr>
              <a:t>Sg</a:t>
            </a:r>
            <a:r>
              <a:rPr lang="en-US" sz="1200" dirty="0">
                <a:latin typeface="+mn-lt"/>
              </a:rPr>
              <a:t> = 0.2m/s and </a:t>
            </a:r>
            <a:r>
              <a:rPr lang="en-US" sz="1200" b="1" i="1" dirty="0">
                <a:cs typeface="Times New Roman" panose="02020603050405020304" pitchFamily="18" charset="0"/>
              </a:rPr>
              <a:t>µ</a:t>
            </a:r>
            <a:r>
              <a:rPr lang="en-US" sz="1200" b="1" i="1" baseline="-25000" dirty="0">
                <a:cs typeface="Times New Roman" panose="02020603050405020304" pitchFamily="18" charset="0"/>
              </a:rPr>
              <a:t>L</a:t>
            </a:r>
            <a:r>
              <a:rPr lang="en-US" sz="1200" dirty="0">
                <a:latin typeface="+mn-lt"/>
              </a:rPr>
              <a:t> = 680 cP)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1D176B-0B4B-4A0F-9A0E-101E06B3B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2819400"/>
            <a:ext cx="6553200" cy="303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5889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153400" cy="914400"/>
          </a:xfrm>
        </p:spPr>
        <p:txBody>
          <a:bodyPr/>
          <a:lstStyle/>
          <a:p>
            <a:r>
              <a:rPr lang="en-US" dirty="0"/>
              <a:t>Two-phase experimental results 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500" dirty="0"/>
              <a:t>Particle Image Velocimetry (PIV)</a:t>
            </a:r>
          </a:p>
          <a:p>
            <a:pPr lvl="1"/>
            <a:r>
              <a:rPr lang="en-US" sz="2000" dirty="0"/>
              <a:t>Estimation of flow coefficient, </a:t>
            </a:r>
            <a:r>
              <a:rPr lang="en-US" sz="2000" i="1" dirty="0"/>
              <a:t>C</a:t>
            </a:r>
            <a:r>
              <a:rPr lang="en-US" sz="2000" baseline="-25000" dirty="0"/>
              <a:t>0</a:t>
            </a:r>
            <a:endParaRPr lang="en-US" sz="2000" dirty="0"/>
          </a:p>
          <a:p>
            <a:pPr lvl="1"/>
            <a:r>
              <a:rPr lang="en-US" sz="2000" dirty="0"/>
              <a:t>Collins </a:t>
            </a:r>
            <a:r>
              <a:rPr lang="en-US" sz="2000" i="1" dirty="0"/>
              <a:t>et al</a:t>
            </a:r>
            <a:r>
              <a:rPr lang="en-US" sz="2000" dirty="0"/>
              <a:t>. (1978) :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Polonsky </a:t>
            </a:r>
            <a:r>
              <a:rPr lang="en-US" sz="2000" i="1" dirty="0"/>
              <a:t>et al</a:t>
            </a:r>
            <a:r>
              <a:rPr lang="en-US" sz="2000" dirty="0"/>
              <a:t>. (1999) :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1CB878-FC85-4875-91A0-8F9FBA864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4010" y="3790832"/>
            <a:ext cx="4876800" cy="2656358"/>
          </a:xfrm>
          <a:prstGeom prst="rect">
            <a:avLst/>
          </a:prstGeom>
        </p:spPr>
      </p:pic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2B7184E2-AEF9-4DC9-8899-C5B45F7CEF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7252861"/>
              </p:ext>
            </p:extLst>
          </p:nvPr>
        </p:nvGraphicFramePr>
        <p:xfrm>
          <a:off x="4085366" y="2495841"/>
          <a:ext cx="4637087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6" name="Equation" r:id="rId5" imgW="4305240" imgH="330120" progId="Equation.DSMT4">
                  <p:embed/>
                </p:oleObj>
              </mc:Choice>
              <mc:Fallback>
                <p:oleObj name="Equation" r:id="rId5" imgW="4305240" imgH="33012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85366" y="2495841"/>
                        <a:ext cx="4637087" cy="355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E72614CF-6794-44C2-8EA2-E12C5E5067A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44209"/>
              </p:ext>
            </p:extLst>
          </p:nvPr>
        </p:nvGraphicFramePr>
        <p:xfrm>
          <a:off x="4091320" y="2859830"/>
          <a:ext cx="2327275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7" name="Equation" r:id="rId7" imgW="2158920" imgH="330120" progId="Equation.3">
                  <p:embed/>
                </p:oleObj>
              </mc:Choice>
              <mc:Fallback>
                <p:oleObj name="Equation" r:id="rId7" imgW="2158920" imgH="330120" progId="Equation.3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1320" y="2859830"/>
                        <a:ext cx="2327275" cy="355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7C63FF35-EEFA-49DC-A993-C4DC6462E3E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171400"/>
              </p:ext>
            </p:extLst>
          </p:nvPr>
        </p:nvGraphicFramePr>
        <p:xfrm>
          <a:off x="7142148" y="2932231"/>
          <a:ext cx="1527175" cy="268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8" name="Equation" r:id="rId9" imgW="1409400" imgH="228600" progId="Equation.3">
                  <p:embed/>
                </p:oleObj>
              </mc:Choice>
              <mc:Fallback>
                <p:oleObj name="Equation" r:id="rId9" imgW="1409400" imgH="228600" progId="Equation.3">
                  <p:embed/>
                  <p:pic>
                    <p:nvPicPr>
                      <p:cNvPr id="17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2148" y="2932231"/>
                        <a:ext cx="1527175" cy="268288"/>
                      </a:xfrm>
                      <a:prstGeom prst="rect">
                        <a:avLst/>
                      </a:prstGeom>
                      <a:solidFill>
                        <a:srgbClr val="FF0000">
                          <a:alpha val="10000"/>
                        </a:srgbClr>
                      </a:solidFill>
                      <a:ln w="19050">
                        <a:solidFill>
                          <a:srgbClr val="FF0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DEBCCA1-983B-4709-8D06-109B7808FDEC}"/>
              </a:ext>
            </a:extLst>
          </p:cNvPr>
          <p:cNvCxnSpPr/>
          <p:nvPr/>
        </p:nvCxnSpPr>
        <p:spPr>
          <a:xfrm>
            <a:off x="6471978" y="3067168"/>
            <a:ext cx="5334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5B5700EC-3E0B-4769-88A1-0E069FB7CE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6395659"/>
              </p:ext>
            </p:extLst>
          </p:nvPr>
        </p:nvGraphicFramePr>
        <p:xfrm>
          <a:off x="4300538" y="3282950"/>
          <a:ext cx="990600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9" name="Equation" r:id="rId11" imgW="914400" imgH="317160" progId="Equation.DSMT4">
                  <p:embed/>
                </p:oleObj>
              </mc:Choice>
              <mc:Fallback>
                <p:oleObj name="Equation" r:id="rId11" imgW="914400" imgH="317160" progId="Equation.DSMT4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0538" y="3282950"/>
                        <a:ext cx="990600" cy="371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141045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153400" cy="914400"/>
          </a:xfrm>
        </p:spPr>
        <p:txBody>
          <a:bodyPr/>
          <a:lstStyle/>
          <a:p>
            <a:r>
              <a:rPr lang="en-US" dirty="0"/>
              <a:t>Two-phase experimental results 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500" dirty="0"/>
              <a:t>Particle Image Velocimetry (PIV)</a:t>
            </a:r>
          </a:p>
          <a:p>
            <a:pPr lvl="1"/>
            <a:r>
              <a:rPr lang="en-US" sz="2000" dirty="0"/>
              <a:t>Results comparison between PIV and CPs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AD14369-E230-438C-ABF1-2ACB8C29A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8147" y="2596663"/>
            <a:ext cx="2870547" cy="28944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0DD45FC-27F3-485E-945C-524292A8872B}"/>
              </a:ext>
            </a:extLst>
          </p:cNvPr>
          <p:cNvSpPr/>
          <p:nvPr/>
        </p:nvSpPr>
        <p:spPr>
          <a:xfrm>
            <a:off x="4945049" y="5795378"/>
            <a:ext cx="3055951" cy="66604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BAF57688-0F0A-4DA7-8B15-908046F6F5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3173939"/>
              </p:ext>
            </p:extLst>
          </p:nvPr>
        </p:nvGraphicFramePr>
        <p:xfrm>
          <a:off x="1176950" y="2590800"/>
          <a:ext cx="3276600" cy="3886200"/>
        </p:xfrm>
        <a:graphic>
          <a:graphicData uri="http://schemas.openxmlformats.org/drawingml/2006/table">
            <a:tbl>
              <a:tblPr firstRow="1" firstCol="1" bandRow="1"/>
              <a:tblGrid>
                <a:gridCol w="457200">
                  <a:extLst>
                    <a:ext uri="{9D8B030D-6E8A-4147-A177-3AD203B41FA5}">
                      <a16:colId xmlns:a16="http://schemas.microsoft.com/office/drawing/2014/main" val="4082506411"/>
                    </a:ext>
                  </a:extLst>
                </a:gridCol>
                <a:gridCol w="563880">
                  <a:extLst>
                    <a:ext uri="{9D8B030D-6E8A-4147-A177-3AD203B41FA5}">
                      <a16:colId xmlns:a16="http://schemas.microsoft.com/office/drawing/2014/main" val="1931916833"/>
                    </a:ext>
                  </a:extLst>
                </a:gridCol>
                <a:gridCol w="563880">
                  <a:extLst>
                    <a:ext uri="{9D8B030D-6E8A-4147-A177-3AD203B41FA5}">
                      <a16:colId xmlns:a16="http://schemas.microsoft.com/office/drawing/2014/main" val="1870287800"/>
                    </a:ext>
                  </a:extLst>
                </a:gridCol>
                <a:gridCol w="563880">
                  <a:extLst>
                    <a:ext uri="{9D8B030D-6E8A-4147-A177-3AD203B41FA5}">
                      <a16:colId xmlns:a16="http://schemas.microsoft.com/office/drawing/2014/main" val="3217670810"/>
                    </a:ext>
                  </a:extLst>
                </a:gridCol>
                <a:gridCol w="563880">
                  <a:extLst>
                    <a:ext uri="{9D8B030D-6E8A-4147-A177-3AD203B41FA5}">
                      <a16:colId xmlns:a16="http://schemas.microsoft.com/office/drawing/2014/main" val="3418962265"/>
                    </a:ext>
                  </a:extLst>
                </a:gridCol>
                <a:gridCol w="563880">
                  <a:extLst>
                    <a:ext uri="{9D8B030D-6E8A-4147-A177-3AD203B41FA5}">
                      <a16:colId xmlns:a16="http://schemas.microsoft.com/office/drawing/2014/main" val="3939415559"/>
                    </a:ext>
                  </a:extLst>
                </a:gridCol>
              </a:tblGrid>
              <a:tr h="10795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FP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</a:t>
                      </a:r>
                      <a:r>
                        <a:rPr lang="en-US" sz="700" b="1" i="1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SL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</a:t>
                      </a:r>
                      <a:r>
                        <a:rPr lang="en-US" sz="700" b="1" i="1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Sg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μ</a:t>
                      </a:r>
                      <a:r>
                        <a:rPr lang="en-US" sz="700" b="1" i="1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</a:t>
                      </a:r>
                      <a:r>
                        <a:rPr lang="en-US" sz="700" b="1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</a:t>
                      </a:r>
                      <a:r>
                        <a:rPr lang="en-US" sz="700" b="1" i="1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9169424"/>
                  </a:ext>
                </a:extLst>
              </a:tr>
              <a:tr h="1079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(m/s)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(m/s)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(Pa·s)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(-)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(-)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2474999"/>
                  </a:ext>
                </a:extLst>
              </a:tr>
              <a:tr h="1079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EB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0.10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0.05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1.00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2.03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2.29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992119"/>
                  </a:ext>
                </a:extLst>
              </a:tr>
              <a:tr h="1079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EB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0.10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0.10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0.99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2.03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2.29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0983103"/>
                  </a:ext>
                </a:extLst>
              </a:tr>
              <a:tr h="1079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EB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0.21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0.06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0.97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2.05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2.32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2121806"/>
                  </a:ext>
                </a:extLst>
              </a:tr>
              <a:tr h="1079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EB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0.30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0.03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0.96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2.07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2.34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0839615"/>
                  </a:ext>
                </a:extLst>
              </a:tr>
              <a:tr h="1079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SL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0.20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0.20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0.97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2.07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2.34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3816473"/>
                  </a:ext>
                </a:extLst>
              </a:tr>
              <a:tr h="1079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SL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0.20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0.39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0.96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2.11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2.38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1035931"/>
                  </a:ext>
                </a:extLst>
              </a:tr>
              <a:tr h="1079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SL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0.40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0.20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0.96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2.08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2.35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3737505"/>
                  </a:ext>
                </a:extLst>
              </a:tr>
              <a:tr h="1079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SL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0.40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0.40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0.96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2.15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2.43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6964536"/>
                  </a:ext>
                </a:extLst>
              </a:tr>
              <a:tr h="1079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SL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0.60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0.20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0.95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2.08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2.35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6369609"/>
                  </a:ext>
                </a:extLst>
              </a:tr>
              <a:tr h="1079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SL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0.60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0.41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0.95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2.16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2.44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9991258"/>
                  </a:ext>
                </a:extLst>
              </a:tr>
              <a:tr h="10795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FP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</a:t>
                      </a:r>
                      <a:r>
                        <a:rPr lang="en-US" sz="700" b="1" i="1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SL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</a:t>
                      </a:r>
                      <a:r>
                        <a:rPr lang="en-US" sz="700" b="1" i="1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Sg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μ</a:t>
                      </a:r>
                      <a:r>
                        <a:rPr lang="en-US" sz="700" b="1" i="1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</a:t>
                      </a:r>
                      <a:r>
                        <a:rPr lang="en-US" sz="700" b="1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</a:t>
                      </a:r>
                      <a:r>
                        <a:rPr lang="en-US" sz="700" b="1" i="1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4619997"/>
                  </a:ext>
                </a:extLst>
              </a:tr>
              <a:tr h="1079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(m/s)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(m/s)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(Pa·s)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(-)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(-)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5785592"/>
                  </a:ext>
                </a:extLst>
              </a:tr>
              <a:tr h="1079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EB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0.10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0.05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0.70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2.02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2.28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6477044"/>
                  </a:ext>
                </a:extLst>
              </a:tr>
              <a:tr h="1079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EB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0.10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0.11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0.70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2.03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2.29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4398990"/>
                  </a:ext>
                </a:extLst>
              </a:tr>
              <a:tr h="1079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EB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0.20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0.04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0.69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2.04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2.31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4557953"/>
                  </a:ext>
                </a:extLst>
              </a:tr>
              <a:tr h="1079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EB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0.30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0.03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0.69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2.07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2.34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8476861"/>
                  </a:ext>
                </a:extLst>
              </a:tr>
              <a:tr h="1079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SL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0.20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0.21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0.70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2.07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2.34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9323608"/>
                  </a:ext>
                </a:extLst>
              </a:tr>
              <a:tr h="1079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SL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0.20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0.40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0.68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2.09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2.36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6933405"/>
                  </a:ext>
                </a:extLst>
              </a:tr>
              <a:tr h="1079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SL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0.40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0.20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0.69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2.08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2.35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1026827"/>
                  </a:ext>
                </a:extLst>
              </a:tr>
              <a:tr h="1079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SL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0.40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0.39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0.68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2.10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2.37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3682207"/>
                  </a:ext>
                </a:extLst>
              </a:tr>
              <a:tr h="1079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SL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0.60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0.21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0.69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2.07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2.34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7094575"/>
                  </a:ext>
                </a:extLst>
              </a:tr>
              <a:tr h="1079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SL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0.60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0.41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0.68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2.11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2.38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9098406"/>
                  </a:ext>
                </a:extLst>
              </a:tr>
              <a:tr h="10795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FP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</a:t>
                      </a:r>
                      <a:r>
                        <a:rPr lang="en-US" sz="700" b="1" i="1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SL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</a:t>
                      </a:r>
                      <a:r>
                        <a:rPr lang="en-US" sz="700" b="1" i="1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Sg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μ</a:t>
                      </a:r>
                      <a:r>
                        <a:rPr lang="en-US" sz="700" b="1" i="1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</a:t>
                      </a:r>
                      <a:r>
                        <a:rPr lang="en-US" sz="700" b="1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</a:t>
                      </a:r>
                      <a:r>
                        <a:rPr lang="en-US" sz="700" b="1" i="1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7779993"/>
                  </a:ext>
                </a:extLst>
              </a:tr>
              <a:tr h="1079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(m/s)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(m/s)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(Pa·s)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(-)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(-)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4190770"/>
                  </a:ext>
                </a:extLst>
              </a:tr>
              <a:tr h="1079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EB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0.09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0.07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0.52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2.02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2.28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1751159"/>
                  </a:ext>
                </a:extLst>
              </a:tr>
              <a:tr h="1079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EB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0.09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0.11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0.52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2.03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2.29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7831583"/>
                  </a:ext>
                </a:extLst>
              </a:tr>
              <a:tr h="1079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EB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0.21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0.07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0.52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2.05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2.32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867016"/>
                  </a:ext>
                </a:extLst>
              </a:tr>
              <a:tr h="1079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EB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0.30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0.04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0.52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2.05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2.32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0490193"/>
                  </a:ext>
                </a:extLst>
              </a:tr>
              <a:tr h="1079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SL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0.20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0.21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0.51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2.04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2.31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8984519"/>
                  </a:ext>
                </a:extLst>
              </a:tr>
              <a:tr h="1079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SL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0.20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0.41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0.53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2.04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2.31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5613671"/>
                  </a:ext>
                </a:extLst>
              </a:tr>
              <a:tr h="1079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SL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0.40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0.21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0.51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2.05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2.32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264120"/>
                  </a:ext>
                </a:extLst>
              </a:tr>
              <a:tr h="1079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SL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0.40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0.40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0.52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2.09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2.36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990976"/>
                  </a:ext>
                </a:extLst>
              </a:tr>
              <a:tr h="1079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SL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0.60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0.21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0.50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2.06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2.33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7387272"/>
                  </a:ext>
                </a:extLst>
              </a:tr>
              <a:tr h="1079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SL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0.60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0.41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0.51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2.08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2.35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30162" marR="301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6102092"/>
                  </a:ext>
                </a:extLst>
              </a:tr>
            </a:tbl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E2EA39B7-C1F4-43B2-B3E1-CF649C00697C}"/>
              </a:ext>
            </a:extLst>
          </p:cNvPr>
          <p:cNvGrpSpPr/>
          <p:nvPr/>
        </p:nvGrpSpPr>
        <p:grpSpPr>
          <a:xfrm>
            <a:off x="3891573" y="2808370"/>
            <a:ext cx="4146340" cy="3440979"/>
            <a:chOff x="3891573" y="2808370"/>
            <a:chExt cx="4146340" cy="344097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60D5569-216D-498B-B3C8-3B527258E552}"/>
                </a:ext>
              </a:extLst>
            </p:cNvPr>
            <p:cNvSpPr/>
            <p:nvPr/>
          </p:nvSpPr>
          <p:spPr>
            <a:xfrm>
              <a:off x="3891574" y="2808370"/>
              <a:ext cx="561975" cy="432000"/>
            </a:xfrm>
            <a:prstGeom prst="rect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BDAFE6A-BE9B-4DBF-AC43-E9F381DCF27B}"/>
                </a:ext>
              </a:extLst>
            </p:cNvPr>
            <p:cNvSpPr/>
            <p:nvPr/>
          </p:nvSpPr>
          <p:spPr>
            <a:xfrm>
              <a:off x="3891573" y="4101900"/>
              <a:ext cx="561975" cy="432000"/>
            </a:xfrm>
            <a:prstGeom prst="rect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DE09E8D-EDE8-4C3C-BD5C-558CFCC35E5A}"/>
                </a:ext>
              </a:extLst>
            </p:cNvPr>
            <p:cNvSpPr/>
            <p:nvPr/>
          </p:nvSpPr>
          <p:spPr>
            <a:xfrm>
              <a:off x="3891573" y="5395430"/>
              <a:ext cx="561975" cy="432000"/>
            </a:xfrm>
            <a:prstGeom prst="rect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526E7E7-3AF2-4D96-B373-2B17AF057B23}"/>
                </a:ext>
              </a:extLst>
            </p:cNvPr>
            <p:cNvSpPr/>
            <p:nvPr/>
          </p:nvSpPr>
          <p:spPr>
            <a:xfrm>
              <a:off x="7096125" y="4502150"/>
              <a:ext cx="228600" cy="469733"/>
            </a:xfrm>
            <a:prstGeom prst="rect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36A77BA-1F12-4788-A529-1626498D29FB}"/>
                </a:ext>
              </a:extLst>
            </p:cNvPr>
            <p:cNvSpPr txBox="1"/>
            <p:nvPr/>
          </p:nvSpPr>
          <p:spPr>
            <a:xfrm>
              <a:off x="4935332" y="5956961"/>
              <a:ext cx="310258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>
                  <a:solidFill>
                    <a:srgbClr val="0070C0"/>
                  </a:solidFill>
                </a:rPr>
                <a:t>[EB] PIV : 2.28 ~ 2.34 ↔ CPs : 2.11 ~ 2.20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53FA92-9767-4CA4-8835-B23694470612}"/>
              </a:ext>
            </a:extLst>
          </p:cNvPr>
          <p:cNvGrpSpPr/>
          <p:nvPr/>
        </p:nvGrpSpPr>
        <p:grpSpPr>
          <a:xfrm>
            <a:off x="3891571" y="2727492"/>
            <a:ext cx="4144581" cy="3747488"/>
            <a:chOff x="3891571" y="2727492"/>
            <a:chExt cx="4144581" cy="374748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0038931-8AC3-4CB2-9A49-41F627F1EE14}"/>
                </a:ext>
              </a:extLst>
            </p:cNvPr>
            <p:cNvSpPr/>
            <p:nvPr/>
          </p:nvSpPr>
          <p:spPr>
            <a:xfrm>
              <a:off x="6375400" y="2727492"/>
              <a:ext cx="228600" cy="469733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2849450-6294-4049-BB1A-08F16B3D4ED5}"/>
                </a:ext>
              </a:extLst>
            </p:cNvPr>
            <p:cNvSpPr/>
            <p:nvPr/>
          </p:nvSpPr>
          <p:spPr>
            <a:xfrm>
              <a:off x="3891573" y="3236330"/>
              <a:ext cx="561975" cy="64987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0C08777-21B0-4FEB-AFC4-4F89EEC08314}"/>
                </a:ext>
              </a:extLst>
            </p:cNvPr>
            <p:cNvSpPr/>
            <p:nvPr/>
          </p:nvSpPr>
          <p:spPr>
            <a:xfrm>
              <a:off x="3891571" y="4533750"/>
              <a:ext cx="561975" cy="64987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2AC9980-CBE5-46EA-BE61-A3C535977E6E}"/>
                </a:ext>
              </a:extLst>
            </p:cNvPr>
            <p:cNvSpPr/>
            <p:nvPr/>
          </p:nvSpPr>
          <p:spPr>
            <a:xfrm>
              <a:off x="3891571" y="5825110"/>
              <a:ext cx="561975" cy="64987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3496609-6476-4F6B-A99E-327835C0F5F2}"/>
                </a:ext>
              </a:extLst>
            </p:cNvPr>
            <p:cNvSpPr txBox="1"/>
            <p:nvPr/>
          </p:nvSpPr>
          <p:spPr>
            <a:xfrm>
              <a:off x="4945049" y="6169037"/>
              <a:ext cx="309110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>
                  <a:solidFill>
                    <a:srgbClr val="FF0000"/>
                  </a:solidFill>
                </a:rPr>
                <a:t>[SL] PIV : 2.31 ~ 2.44 ↔ CPs : 2.26 ~ 2.38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FA0D756-CD31-42C4-B5F2-C08645D6AE9F}"/>
              </a:ext>
            </a:extLst>
          </p:cNvPr>
          <p:cNvSpPr txBox="1"/>
          <p:nvPr/>
        </p:nvSpPr>
        <p:spPr>
          <a:xfrm>
            <a:off x="5640877" y="5633796"/>
            <a:ext cx="1691489" cy="3231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i="1" dirty="0"/>
              <a:t>C</a:t>
            </a:r>
            <a:r>
              <a:rPr lang="en-US" sz="1500" i="1" baseline="-25000" dirty="0"/>
              <a:t>o PIV</a:t>
            </a:r>
            <a:r>
              <a:rPr lang="en-US" sz="1500" dirty="0"/>
              <a:t> = 1.13×</a:t>
            </a:r>
            <a:r>
              <a:rPr lang="en-US" sz="1500" i="1" dirty="0"/>
              <a:t>C</a:t>
            </a:r>
            <a:r>
              <a:rPr lang="en-US" sz="1500" baseline="-25000" dirty="0"/>
              <a:t>1 </a:t>
            </a:r>
            <a:r>
              <a:rPr lang="en-US" sz="1500" i="1" baseline="-25000" dirty="0"/>
              <a:t>PIV</a:t>
            </a:r>
          </a:p>
        </p:txBody>
      </p:sp>
    </p:spTree>
    <p:extLst>
      <p:ext uri="{BB962C8B-B14F-4D97-AF65-F5344CB8AC3E}">
        <p14:creationId xmlns:p14="http://schemas.microsoft.com/office/powerpoint/2010/main" val="64717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425FCD2-1A2A-4705-96EC-7F89C9C73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04800"/>
            <a:ext cx="8153400" cy="914400"/>
          </a:xfrm>
        </p:spPr>
        <p:txBody>
          <a:bodyPr/>
          <a:lstStyle/>
          <a:p>
            <a:r>
              <a:rPr lang="en-US" dirty="0"/>
              <a:t>Two-phase experimental results …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24C8795-3749-47E9-9205-312CF7B42984}"/>
              </a:ext>
            </a:extLst>
          </p:cNvPr>
          <p:cNvGrpSpPr/>
          <p:nvPr/>
        </p:nvGrpSpPr>
        <p:grpSpPr>
          <a:xfrm>
            <a:off x="967678" y="2262368"/>
            <a:ext cx="7208643" cy="820418"/>
            <a:chOff x="320915" y="2973374"/>
            <a:chExt cx="7208643" cy="82041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55C27DF-80AE-4CDF-B227-E419010368C3}"/>
                </a:ext>
              </a:extLst>
            </p:cNvPr>
            <p:cNvSpPr txBox="1"/>
            <p:nvPr/>
          </p:nvSpPr>
          <p:spPr>
            <a:xfrm>
              <a:off x="4759248" y="3034823"/>
              <a:ext cx="2770310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/>
                <a:t>ex) </a:t>
              </a:r>
              <a:r>
                <a:rPr lang="en-US" sz="1000" i="1" dirty="0"/>
                <a:t>v</a:t>
              </a:r>
              <a:r>
                <a:rPr lang="en-US" sz="1000" i="1" baseline="-25000" dirty="0"/>
                <a:t>SL</a:t>
              </a:r>
              <a:r>
                <a:rPr lang="en-US" sz="1000" dirty="0"/>
                <a:t> = 0.2 m/s, </a:t>
              </a:r>
              <a:r>
                <a:rPr lang="en-US" sz="1000" i="1" dirty="0"/>
                <a:t>v</a:t>
              </a:r>
              <a:r>
                <a:rPr lang="en-US" sz="1000" i="1" baseline="-25000" dirty="0"/>
                <a:t>Sg</a:t>
              </a:r>
              <a:r>
                <a:rPr lang="en-US" sz="1000" dirty="0"/>
                <a:t> = 0.4 m/s, </a:t>
              </a:r>
              <a:r>
                <a:rPr lang="en-US" sz="1000" i="1" dirty="0"/>
                <a:t>µ</a:t>
              </a:r>
              <a:r>
                <a:rPr lang="en-US" sz="1000" i="1" baseline="-25000" dirty="0"/>
                <a:t>L</a:t>
              </a:r>
              <a:r>
                <a:rPr lang="en-US" sz="1000" dirty="0"/>
                <a:t> = 680 cP @ 0 °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7BD42D7-7E15-440C-96A6-FC605C3B8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0915" y="2973374"/>
              <a:ext cx="4217460" cy="820418"/>
            </a:xfrm>
            <a:prstGeom prst="rect">
              <a:avLst/>
            </a:prstGeom>
          </p:spPr>
        </p:pic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533400"/>
          </a:xfrm>
        </p:spPr>
        <p:txBody>
          <a:bodyPr/>
          <a:lstStyle/>
          <a:p>
            <a:r>
              <a:rPr lang="en-US" sz="2500" dirty="0"/>
              <a:t>Constant Temperature Anemometer (CTA)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5CF81FB-2A75-450D-9970-A8A8E0529CFF}"/>
              </a:ext>
            </a:extLst>
          </p:cNvPr>
          <p:cNvCxnSpPr>
            <a:cxnSpLocks/>
          </p:cNvCxnSpPr>
          <p:nvPr/>
        </p:nvCxnSpPr>
        <p:spPr>
          <a:xfrm>
            <a:off x="5486400" y="2723269"/>
            <a:ext cx="25146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8EEAED4E-4FB3-4F9B-9419-EA9862BB57FC}"/>
              </a:ext>
            </a:extLst>
          </p:cNvPr>
          <p:cNvSpPr txBox="1"/>
          <p:nvPr/>
        </p:nvSpPr>
        <p:spPr>
          <a:xfrm>
            <a:off x="6178619" y="2577075"/>
            <a:ext cx="1215589" cy="292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sym typeface="Wingdings" panose="05000000000000000000" pitchFamily="2" charset="2"/>
              </a:rPr>
              <a:t>Flow direction</a:t>
            </a:r>
            <a:endParaRPr lang="en-US" sz="1300" b="1" dirty="0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D52D0C0-6BF7-43F4-B33E-697513945370}"/>
              </a:ext>
            </a:extLst>
          </p:cNvPr>
          <p:cNvGrpSpPr/>
          <p:nvPr/>
        </p:nvGrpSpPr>
        <p:grpSpPr>
          <a:xfrm>
            <a:off x="469325" y="2855335"/>
            <a:ext cx="3970357" cy="1836569"/>
            <a:chOff x="469325" y="2855335"/>
            <a:chExt cx="3970357" cy="1836569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E746CB4-4C01-4856-959F-17E6161F4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604" y="3071904"/>
              <a:ext cx="1720577" cy="162000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55653AF-8C92-4DDE-86E7-3388F51E5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9105" y="3067543"/>
              <a:ext cx="1720577" cy="1620000"/>
            </a:xfrm>
            <a:prstGeom prst="rect">
              <a:avLst/>
            </a:prstGeom>
          </p:spPr>
        </p:pic>
        <p:sp>
          <p:nvSpPr>
            <p:cNvPr id="44" name="Arrow: Curved Right 43">
              <a:extLst>
                <a:ext uri="{FF2B5EF4-FFF2-40B4-BE49-F238E27FC236}">
                  <a16:creationId xmlns:a16="http://schemas.microsoft.com/office/drawing/2014/main" id="{8820C8E0-2077-4295-875B-CEAF99C9CD56}"/>
                </a:ext>
              </a:extLst>
            </p:cNvPr>
            <p:cNvSpPr/>
            <p:nvPr/>
          </p:nvSpPr>
          <p:spPr>
            <a:xfrm>
              <a:off x="469325" y="2855335"/>
              <a:ext cx="229758" cy="586175"/>
            </a:xfrm>
            <a:prstGeom prst="curvedRightArrow">
              <a:avLst/>
            </a:prstGeom>
            <a:solidFill>
              <a:schemeClr val="bg1"/>
            </a:solidFill>
            <a:ln>
              <a:solidFill>
                <a:srgbClr val="263C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4F5AF69-9232-4B37-AF54-DD38395CE8AF}"/>
                </a:ext>
              </a:extLst>
            </p:cNvPr>
            <p:cNvSpPr txBox="1"/>
            <p:nvPr/>
          </p:nvSpPr>
          <p:spPr>
            <a:xfrm>
              <a:off x="3484055" y="3185297"/>
              <a:ext cx="784189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>
                  <a:sym typeface="Wingdings" panose="05000000000000000000" pitchFamily="2" charset="2"/>
                </a:rPr>
                <a:t>Slug body</a:t>
              </a:r>
              <a:endParaRPr lang="en-US" sz="1100" b="1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784B01E-4E8B-4260-8DE3-5A83FACE1379}"/>
                </a:ext>
              </a:extLst>
            </p:cNvPr>
            <p:cNvSpPr txBox="1"/>
            <p:nvPr/>
          </p:nvSpPr>
          <p:spPr>
            <a:xfrm>
              <a:off x="1549409" y="3185297"/>
              <a:ext cx="867545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>
                  <a:sym typeface="Wingdings" panose="05000000000000000000" pitchFamily="2" charset="2"/>
                </a:rPr>
                <a:t>Liquid film</a:t>
              </a:r>
              <a:endParaRPr lang="en-US" sz="1100" b="1" dirty="0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6E06366-FE87-4378-9490-49C43E8423E7}"/>
              </a:ext>
            </a:extLst>
          </p:cNvPr>
          <p:cNvGrpSpPr/>
          <p:nvPr/>
        </p:nvGrpSpPr>
        <p:grpSpPr>
          <a:xfrm>
            <a:off x="4463183" y="3065883"/>
            <a:ext cx="3956308" cy="1620000"/>
            <a:chOff x="4463183" y="3065883"/>
            <a:chExt cx="3956308" cy="162000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401B730-6AD4-44F4-A70B-784894BF5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3244" y="3065883"/>
              <a:ext cx="1720577" cy="162000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C7264D0-080F-4B75-8C46-3DFE550F0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8914" y="3065883"/>
              <a:ext cx="1720577" cy="1620000"/>
            </a:xfrm>
            <a:prstGeom prst="rect">
              <a:avLst/>
            </a:prstGeom>
          </p:spPr>
        </p:pic>
        <p:sp>
          <p:nvSpPr>
            <p:cNvPr id="31" name="Arrow: Down 30">
              <a:extLst>
                <a:ext uri="{FF2B5EF4-FFF2-40B4-BE49-F238E27FC236}">
                  <a16:creationId xmlns:a16="http://schemas.microsoft.com/office/drawing/2014/main" id="{09D5CFB2-DADF-4AC4-8C64-1B4E44399CEF}"/>
                </a:ext>
              </a:extLst>
            </p:cNvPr>
            <p:cNvSpPr/>
            <p:nvPr/>
          </p:nvSpPr>
          <p:spPr>
            <a:xfrm rot="16200000">
              <a:off x="4449241" y="3722766"/>
              <a:ext cx="236227" cy="208343"/>
            </a:xfrm>
            <a:prstGeom prst="downArrow">
              <a:avLst/>
            </a:prstGeom>
            <a:solidFill>
              <a:schemeClr val="bg1"/>
            </a:solidFill>
            <a:ln>
              <a:solidFill>
                <a:srgbClr val="263C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881839C3-63DD-450F-A7FC-0E9FA7184111}"/>
                </a:ext>
              </a:extLst>
            </p:cNvPr>
            <p:cNvSpPr txBox="1"/>
            <p:nvPr/>
          </p:nvSpPr>
          <p:spPr>
            <a:xfrm>
              <a:off x="7471389" y="3179900"/>
              <a:ext cx="784189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>
                  <a:sym typeface="Wingdings" panose="05000000000000000000" pitchFamily="2" charset="2"/>
                </a:rPr>
                <a:t>Slug body</a:t>
              </a:r>
              <a:endParaRPr lang="en-US" sz="1100" b="1" dirty="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13864A7-8152-422C-8243-DF93BA3F2807}"/>
                </a:ext>
              </a:extLst>
            </p:cNvPr>
            <p:cNvSpPr txBox="1"/>
            <p:nvPr/>
          </p:nvSpPr>
          <p:spPr>
            <a:xfrm>
              <a:off x="5536743" y="3179900"/>
              <a:ext cx="867545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>
                  <a:sym typeface="Wingdings" panose="05000000000000000000" pitchFamily="2" charset="2"/>
                </a:rPr>
                <a:t>Liquid film</a:t>
              </a:r>
              <a:endParaRPr lang="en-US" sz="1100" b="1" dirty="0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B896EC3-3206-4106-B78B-4B1881ECB94D}"/>
              </a:ext>
            </a:extLst>
          </p:cNvPr>
          <p:cNvGrpSpPr/>
          <p:nvPr/>
        </p:nvGrpSpPr>
        <p:grpSpPr>
          <a:xfrm>
            <a:off x="4463183" y="4685883"/>
            <a:ext cx="3833937" cy="1653260"/>
            <a:chOff x="4463183" y="4685883"/>
            <a:chExt cx="3833937" cy="1653260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39A5700-5C29-4841-BD56-B40759988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91166" y="4896426"/>
              <a:ext cx="1505954" cy="144000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BD7D4329-32CE-4FC9-B98E-8E765DA76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938118" y="4899143"/>
              <a:ext cx="1503562" cy="1440000"/>
            </a:xfrm>
            <a:prstGeom prst="rect">
              <a:avLst/>
            </a:prstGeom>
          </p:spPr>
        </p:pic>
        <p:sp>
          <p:nvSpPr>
            <p:cNvPr id="38" name="Arrow: Down 37">
              <a:extLst>
                <a:ext uri="{FF2B5EF4-FFF2-40B4-BE49-F238E27FC236}">
                  <a16:creationId xmlns:a16="http://schemas.microsoft.com/office/drawing/2014/main" id="{A7D80A60-E19F-4113-B9C9-8C9022E13CEB}"/>
                </a:ext>
              </a:extLst>
            </p:cNvPr>
            <p:cNvSpPr/>
            <p:nvPr/>
          </p:nvSpPr>
          <p:spPr>
            <a:xfrm>
              <a:off x="6550180" y="4685883"/>
              <a:ext cx="236227" cy="208343"/>
            </a:xfrm>
            <a:prstGeom prst="downArrow">
              <a:avLst/>
            </a:prstGeom>
            <a:solidFill>
              <a:schemeClr val="bg1"/>
            </a:solidFill>
            <a:ln>
              <a:solidFill>
                <a:srgbClr val="263C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Arrow: Down 38">
              <a:extLst>
                <a:ext uri="{FF2B5EF4-FFF2-40B4-BE49-F238E27FC236}">
                  <a16:creationId xmlns:a16="http://schemas.microsoft.com/office/drawing/2014/main" id="{4B7EB9E5-B129-41B4-9880-7608F466988D}"/>
                </a:ext>
              </a:extLst>
            </p:cNvPr>
            <p:cNvSpPr/>
            <p:nvPr/>
          </p:nvSpPr>
          <p:spPr>
            <a:xfrm rot="5400000">
              <a:off x="4449241" y="5500342"/>
              <a:ext cx="236227" cy="208343"/>
            </a:xfrm>
            <a:prstGeom prst="downArrow">
              <a:avLst/>
            </a:prstGeom>
            <a:solidFill>
              <a:schemeClr val="bg1"/>
            </a:solidFill>
            <a:ln>
              <a:solidFill>
                <a:srgbClr val="263C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4CCDE50-9E5B-4B10-8EA7-79EB6B8A4D76}"/>
                </a:ext>
              </a:extLst>
            </p:cNvPr>
            <p:cNvSpPr txBox="1"/>
            <p:nvPr/>
          </p:nvSpPr>
          <p:spPr>
            <a:xfrm>
              <a:off x="7493208" y="5305523"/>
              <a:ext cx="784189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>
                  <a:sym typeface="Wingdings" panose="05000000000000000000" pitchFamily="2" charset="2"/>
                </a:rPr>
                <a:t>Slug body</a:t>
              </a:r>
              <a:endParaRPr lang="en-US" sz="1100" b="1" dirty="0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7C148B8-C59A-43DE-B355-145ED1AF0D25}"/>
                </a:ext>
              </a:extLst>
            </p:cNvPr>
            <p:cNvSpPr txBox="1"/>
            <p:nvPr/>
          </p:nvSpPr>
          <p:spPr>
            <a:xfrm>
              <a:off x="5558562" y="5305523"/>
              <a:ext cx="867545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>
                  <a:sym typeface="Wingdings" panose="05000000000000000000" pitchFamily="2" charset="2"/>
                </a:rPr>
                <a:t>Liquid film</a:t>
              </a:r>
              <a:endParaRPr lang="en-US" sz="1100" b="1" dirty="0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577FD44-0C20-4BD7-91A1-091D190AC0EB}"/>
              </a:ext>
            </a:extLst>
          </p:cNvPr>
          <p:cNvGrpSpPr/>
          <p:nvPr/>
        </p:nvGrpSpPr>
        <p:grpSpPr>
          <a:xfrm>
            <a:off x="864363" y="4790054"/>
            <a:ext cx="3577924" cy="1620000"/>
            <a:chOff x="864363" y="4790054"/>
            <a:chExt cx="3577924" cy="1620000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99C0EC46-E460-4265-B076-DB6632DF1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363" y="4790054"/>
              <a:ext cx="1720577" cy="1620000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3586850C-5630-49D5-AB52-92667AF55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1710" y="4790054"/>
              <a:ext cx="1720577" cy="1620000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7432D1E-61C5-4163-8CF4-6D9E12877E33}"/>
                </a:ext>
              </a:extLst>
            </p:cNvPr>
            <p:cNvSpPr txBox="1"/>
            <p:nvPr/>
          </p:nvSpPr>
          <p:spPr>
            <a:xfrm>
              <a:off x="3492444" y="4914933"/>
              <a:ext cx="784189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>
                  <a:sym typeface="Wingdings" panose="05000000000000000000" pitchFamily="2" charset="2"/>
                </a:rPr>
                <a:t>Slug body</a:t>
              </a:r>
              <a:endParaRPr lang="en-US" sz="1100" b="1" dirty="0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493E24A-E0FA-4DBB-A9F1-12EDF864F962}"/>
                </a:ext>
              </a:extLst>
            </p:cNvPr>
            <p:cNvSpPr txBox="1"/>
            <p:nvPr/>
          </p:nvSpPr>
          <p:spPr>
            <a:xfrm>
              <a:off x="1549409" y="4914933"/>
              <a:ext cx="867545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>
                  <a:sym typeface="Wingdings" panose="05000000000000000000" pitchFamily="2" charset="2"/>
                </a:rPr>
                <a:t>Liquid film</a:t>
              </a:r>
              <a:endParaRPr lang="en-US" sz="11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70153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500" dirty="0"/>
              <a:t>Constant Temperature Anemometer (CTA)</a:t>
            </a:r>
          </a:p>
          <a:p>
            <a:pPr lvl="1"/>
            <a:r>
              <a:rPr lang="en-US" sz="2000" dirty="0"/>
              <a:t>Experimental data vs. Dukler and Hubbard (1975)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91DD5EF-85DA-432A-845C-A7FB6756E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04800"/>
            <a:ext cx="8153400" cy="914400"/>
          </a:xfrm>
        </p:spPr>
        <p:txBody>
          <a:bodyPr/>
          <a:lstStyle/>
          <a:p>
            <a:r>
              <a:rPr lang="en-US" dirty="0"/>
              <a:t>Two-phase experimental results …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E1C766D-E22F-409D-972B-91EDD54343E5}"/>
              </a:ext>
            </a:extLst>
          </p:cNvPr>
          <p:cNvGrpSpPr/>
          <p:nvPr/>
        </p:nvGrpSpPr>
        <p:grpSpPr>
          <a:xfrm>
            <a:off x="5030184" y="2649198"/>
            <a:ext cx="3726963" cy="3603198"/>
            <a:chOff x="4518415" y="2649198"/>
            <a:chExt cx="3726963" cy="360319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16003CB-1642-411B-B1F1-7E27C584471F}"/>
                </a:ext>
              </a:extLst>
            </p:cNvPr>
            <p:cNvSpPr txBox="1"/>
            <p:nvPr/>
          </p:nvSpPr>
          <p:spPr>
            <a:xfrm>
              <a:off x="7275240" y="2649198"/>
              <a:ext cx="97013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/>
                <a:t>Slug body</a:t>
              </a:r>
            </a:p>
            <a:p>
              <a:pPr algn="ctr"/>
              <a:r>
                <a:rPr lang="en-US" sz="1500" dirty="0"/>
                <a:t>front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3E70801-B8ED-4CE7-B66B-DE26E61EC76D}"/>
                </a:ext>
              </a:extLst>
            </p:cNvPr>
            <p:cNvSpPr txBox="1"/>
            <p:nvPr/>
          </p:nvSpPr>
          <p:spPr>
            <a:xfrm>
              <a:off x="4518415" y="2649198"/>
              <a:ext cx="97013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/>
                <a:t>Slug body</a:t>
              </a:r>
            </a:p>
            <a:p>
              <a:pPr algn="ctr"/>
              <a:r>
                <a:rPr lang="en-US" sz="1500" dirty="0"/>
                <a:t>End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1C62337-DE28-4E20-B8E3-98E90CFAC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10100" y="3203196"/>
              <a:ext cx="3192637" cy="304920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332B291-B05B-4A5D-8E7E-2D44554D0C09}"/>
              </a:ext>
            </a:extLst>
          </p:cNvPr>
          <p:cNvGrpSpPr/>
          <p:nvPr/>
        </p:nvGrpSpPr>
        <p:grpSpPr>
          <a:xfrm>
            <a:off x="2247113" y="3772880"/>
            <a:ext cx="2861947" cy="492443"/>
            <a:chOff x="990000" y="2842181"/>
            <a:chExt cx="2861947" cy="49244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470D56E-2F04-4811-A240-A3211971829A}"/>
                </a:ext>
              </a:extLst>
            </p:cNvPr>
            <p:cNvSpPr txBox="1"/>
            <p:nvPr/>
          </p:nvSpPr>
          <p:spPr>
            <a:xfrm>
              <a:off x="1464089" y="2842181"/>
              <a:ext cx="238785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Circumferentially and time averaged wall shear stress</a:t>
              </a:r>
              <a:endParaRPr lang="en-US" sz="13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9C5719B-5419-411C-B38D-15846489C3E1}"/>
                </a:ext>
              </a:extLst>
            </p:cNvPr>
            <p:cNvCxnSpPr/>
            <p:nvPr/>
          </p:nvCxnSpPr>
          <p:spPr>
            <a:xfrm>
              <a:off x="990000" y="3107901"/>
              <a:ext cx="45661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50C6CB1-EE2D-478F-9339-241C4506A2D8}"/>
              </a:ext>
            </a:extLst>
          </p:cNvPr>
          <p:cNvGrpSpPr/>
          <p:nvPr/>
        </p:nvGrpSpPr>
        <p:grpSpPr>
          <a:xfrm>
            <a:off x="2248181" y="3226398"/>
            <a:ext cx="2821699" cy="523220"/>
            <a:chOff x="990600" y="4648825"/>
            <a:chExt cx="2821699" cy="52322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86361E6-DC51-4E6B-95E1-FE4B57CF9B60}"/>
                </a:ext>
              </a:extLst>
            </p:cNvPr>
            <p:cNvSpPr txBox="1"/>
            <p:nvPr/>
          </p:nvSpPr>
          <p:spPr>
            <a:xfrm>
              <a:off x="1470119" y="4648825"/>
              <a:ext cx="234218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Circumferentially averaged </a:t>
              </a:r>
            </a:p>
            <a:p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wall shear stress</a:t>
              </a:r>
              <a:endPara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B957AE7-A637-4D90-AA2F-BA06F1F86FC1}"/>
                </a:ext>
              </a:extLst>
            </p:cNvPr>
            <p:cNvCxnSpPr/>
            <p:nvPr/>
          </p:nvCxnSpPr>
          <p:spPr>
            <a:xfrm>
              <a:off x="990600" y="4910435"/>
              <a:ext cx="456614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EBDAF74-5031-4ECA-8B9D-CE0DEE0F28C8}"/>
              </a:ext>
            </a:extLst>
          </p:cNvPr>
          <p:cNvGrpSpPr/>
          <p:nvPr/>
        </p:nvGrpSpPr>
        <p:grpSpPr>
          <a:xfrm>
            <a:off x="2259696" y="4441319"/>
            <a:ext cx="1719030" cy="692497"/>
            <a:chOff x="6782386" y="4729795"/>
            <a:chExt cx="1719030" cy="692497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9987A9E-459B-478D-A18E-85D8A788DADC}"/>
                </a:ext>
              </a:extLst>
            </p:cNvPr>
            <p:cNvSpPr txBox="1"/>
            <p:nvPr/>
          </p:nvSpPr>
          <p:spPr>
            <a:xfrm>
              <a:off x="6793897" y="4729795"/>
              <a:ext cx="1707519" cy="69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3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</a:t>
              </a:r>
              <a:r>
                <a:rPr lang="en-US" sz="1300" b="1" dirty="0">
                  <a:solidFill>
                    <a:srgbClr val="FF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[D&amp;H (1975)]</a:t>
              </a:r>
            </a:p>
            <a:p>
              <a:pPr algn="r"/>
              <a:r>
                <a:rPr lang="en-US" sz="1300" i="1" dirty="0">
                  <a:solidFill>
                    <a:srgbClr val="FF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sz="1300" i="1" baseline="-25000" dirty="0">
                  <a:solidFill>
                    <a:srgbClr val="FF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sz="1300" dirty="0">
                  <a:solidFill>
                    <a:srgbClr val="FF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measured by PIV,</a:t>
              </a:r>
            </a:p>
            <a:p>
              <a:pPr algn="r"/>
              <a:r>
                <a:rPr lang="en-US" sz="1300" dirty="0">
                  <a:solidFill>
                    <a:srgbClr val="FF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 the end of slug body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16BEB67-06DE-402E-AE03-911A81C7ACCC}"/>
                </a:ext>
              </a:extLst>
            </p:cNvPr>
            <p:cNvCxnSpPr/>
            <p:nvPr/>
          </p:nvCxnSpPr>
          <p:spPr>
            <a:xfrm>
              <a:off x="6782386" y="4878452"/>
              <a:ext cx="456614" cy="0"/>
            </a:xfrm>
            <a:prstGeom prst="line">
              <a:avLst/>
            </a:prstGeom>
            <a:ln w="25400">
              <a:solidFill>
                <a:srgbClr val="F1B3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C238341-B245-4394-9B19-15BC9815AFD0}"/>
              </a:ext>
            </a:extLst>
          </p:cNvPr>
          <p:cNvGrpSpPr/>
          <p:nvPr/>
        </p:nvGrpSpPr>
        <p:grpSpPr>
          <a:xfrm>
            <a:off x="2041977" y="5169578"/>
            <a:ext cx="1936749" cy="892552"/>
            <a:chOff x="6563309" y="5518666"/>
            <a:chExt cx="1936749" cy="892552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8F07C68-1F49-49FE-8A7F-78E66E21C0A6}"/>
                </a:ext>
              </a:extLst>
            </p:cNvPr>
            <p:cNvSpPr txBox="1"/>
            <p:nvPr/>
          </p:nvSpPr>
          <p:spPr>
            <a:xfrm>
              <a:off x="6563309" y="5518666"/>
              <a:ext cx="1936749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3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[D&amp;H (1975)]</a:t>
              </a:r>
            </a:p>
            <a:p>
              <a:pPr algn="r"/>
              <a:r>
                <a:rPr lang="en-US" sz="1300" i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sz="1300" i="1" baseline="-250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sz="13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measured by PIV,</a:t>
              </a:r>
            </a:p>
            <a:p>
              <a:pPr algn="r"/>
              <a:r>
                <a:rPr lang="en-US" sz="13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averaged from the front to</a:t>
              </a:r>
            </a:p>
            <a:p>
              <a:pPr algn="r"/>
              <a:r>
                <a:rPr lang="en-US" sz="13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 end of slug body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4E212BE-6222-46BA-9D79-0566442CB090}"/>
                </a:ext>
              </a:extLst>
            </p:cNvPr>
            <p:cNvCxnSpPr/>
            <p:nvPr/>
          </p:nvCxnSpPr>
          <p:spPr>
            <a:xfrm>
              <a:off x="6782400" y="5671066"/>
              <a:ext cx="456614" cy="0"/>
            </a:xfrm>
            <a:prstGeom prst="line">
              <a:avLst/>
            </a:prstGeom>
            <a:ln w="25400">
              <a:solidFill>
                <a:srgbClr val="00B05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052034E-39D0-4E46-9A46-FE9461435740}"/>
              </a:ext>
            </a:extLst>
          </p:cNvPr>
          <p:cNvGrpSpPr/>
          <p:nvPr/>
        </p:nvGrpSpPr>
        <p:grpSpPr>
          <a:xfrm>
            <a:off x="432247" y="4589976"/>
            <a:ext cx="1599065" cy="1293110"/>
            <a:chOff x="432247" y="4589976"/>
            <a:chExt cx="1599065" cy="1293110"/>
          </a:xfrm>
        </p:grpSpPr>
        <p:graphicFrame>
          <p:nvGraphicFramePr>
            <p:cNvPr id="33" name="Object 32">
              <a:extLst>
                <a:ext uri="{FF2B5EF4-FFF2-40B4-BE49-F238E27FC236}">
                  <a16:creationId xmlns:a16="http://schemas.microsoft.com/office/drawing/2014/main" id="{5B2A100A-184B-4652-98F4-552BFF47362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25006556"/>
                </p:ext>
              </p:extLst>
            </p:nvPr>
          </p:nvGraphicFramePr>
          <p:xfrm>
            <a:off x="432247" y="4923583"/>
            <a:ext cx="1193800" cy="571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5" name="Equation" r:id="rId5" imgW="1168200" imgH="596880" progId="Equation.DSMT4">
                    <p:embed/>
                  </p:oleObj>
                </mc:Choice>
                <mc:Fallback>
                  <p:oleObj name="Equation" r:id="rId5" imgW="1168200" imgH="596880" progId="Equation.DSMT4">
                    <p:embed/>
                    <p:pic>
                      <p:nvPicPr>
                        <p:cNvPr id="44" name="Object 43">
                          <a:extLst>
                            <a:ext uri="{FF2B5EF4-FFF2-40B4-BE49-F238E27FC236}">
                              <a16:creationId xmlns:a16="http://schemas.microsoft.com/office/drawing/2014/main" id="{9ADA65E6-504D-4C30-8542-69A1BEC2385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2247" y="4923583"/>
                          <a:ext cx="1193800" cy="571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" name="Left Brace 33">
              <a:extLst>
                <a:ext uri="{FF2B5EF4-FFF2-40B4-BE49-F238E27FC236}">
                  <a16:creationId xmlns:a16="http://schemas.microsoft.com/office/drawing/2014/main" id="{A44B29AD-2D78-4681-A568-F4753964F52A}"/>
                </a:ext>
              </a:extLst>
            </p:cNvPr>
            <p:cNvSpPr/>
            <p:nvPr/>
          </p:nvSpPr>
          <p:spPr>
            <a:xfrm>
              <a:off x="1812154" y="4589976"/>
              <a:ext cx="219158" cy="1293110"/>
            </a:xfrm>
            <a:prstGeom prst="leftBrac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9054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752600"/>
            <a:ext cx="8229600" cy="4343400"/>
          </a:xfrm>
        </p:spPr>
        <p:txBody>
          <a:bodyPr/>
          <a:lstStyle/>
          <a:p>
            <a:r>
              <a:rPr lang="en-US" sz="2000" dirty="0"/>
              <a:t>PIV and CTA techniques are applied to high viscosity condition</a:t>
            </a:r>
          </a:p>
          <a:p>
            <a:r>
              <a:rPr lang="en-US" sz="2000" dirty="0"/>
              <a:t>Processing of PIV data is improved by binary image masking method</a:t>
            </a:r>
          </a:p>
          <a:p>
            <a:r>
              <a:rPr lang="en-US" sz="2000" dirty="0"/>
              <a:t>CTA calibration is enhanced by using 3-D surface</a:t>
            </a:r>
          </a:p>
          <a:p>
            <a:r>
              <a:rPr lang="en-US" sz="2000" dirty="0"/>
              <a:t>Velocity field is never developed in liquid slug body near the pipe wall</a:t>
            </a:r>
          </a:p>
          <a:p>
            <a:r>
              <a:rPr lang="en-US" sz="2000" dirty="0"/>
              <a:t>Estimation of in-situ liquid volumetric flow rate is proposed</a:t>
            </a:r>
          </a:p>
          <a:p>
            <a:r>
              <a:rPr lang="en-US" sz="2000" dirty="0"/>
              <a:t>Calculated values of </a:t>
            </a:r>
            <a:r>
              <a:rPr lang="en-US" sz="2000" i="1" dirty="0"/>
              <a:t>C</a:t>
            </a:r>
            <a:r>
              <a:rPr lang="en-US" sz="2000" baseline="-25000" dirty="0"/>
              <a:t>0</a:t>
            </a:r>
            <a:r>
              <a:rPr lang="en-US" sz="2000" dirty="0"/>
              <a:t> are close to 2.3</a:t>
            </a:r>
          </a:p>
          <a:p>
            <a:r>
              <a:rPr lang="en-US" sz="2000" dirty="0"/>
              <a:t>Wall shear stress is never developed in slug unit</a:t>
            </a:r>
          </a:p>
          <a:p>
            <a:r>
              <a:rPr lang="en-US" sz="2000" dirty="0"/>
              <a:t>Measured wall shear stress in liquid slug body shows discrepancies from the correlation of Dukler and Hubbard (1975)</a:t>
            </a:r>
          </a:p>
          <a:p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3055369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718345"/>
            <a:ext cx="7772400" cy="4343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500" dirty="0"/>
              <a:t>Objectives</a:t>
            </a:r>
          </a:p>
          <a:p>
            <a:pPr>
              <a:lnSpc>
                <a:spcPct val="90000"/>
              </a:lnSpc>
            </a:pPr>
            <a:r>
              <a:rPr lang="en-US" sz="2500" dirty="0"/>
              <a:t>Facility design</a:t>
            </a:r>
          </a:p>
          <a:p>
            <a:pPr>
              <a:lnSpc>
                <a:spcPct val="90000"/>
              </a:lnSpc>
            </a:pPr>
            <a:r>
              <a:rPr lang="en-US" sz="2500" dirty="0"/>
              <a:t>Fluid properties</a:t>
            </a:r>
          </a:p>
          <a:p>
            <a:pPr>
              <a:lnSpc>
                <a:spcPct val="90000"/>
              </a:lnSpc>
            </a:pPr>
            <a:r>
              <a:rPr lang="en-US" sz="2500" dirty="0"/>
              <a:t>Experimental techniques</a:t>
            </a:r>
          </a:p>
          <a:p>
            <a:pPr>
              <a:lnSpc>
                <a:spcPct val="90000"/>
              </a:lnSpc>
            </a:pPr>
            <a:r>
              <a:rPr lang="en-US" sz="2500" dirty="0"/>
              <a:t>Two-phase slug flow experimental results</a:t>
            </a:r>
          </a:p>
          <a:p>
            <a:pPr>
              <a:lnSpc>
                <a:spcPct val="90000"/>
              </a:lnSpc>
            </a:pPr>
            <a:r>
              <a:rPr lang="en-US" sz="2500" dirty="0"/>
              <a:t>Conclusions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82723"/>
            <a:ext cx="8458200" cy="4876800"/>
          </a:xfrm>
        </p:spPr>
        <p:txBody>
          <a:bodyPr/>
          <a:lstStyle/>
          <a:p>
            <a:pPr marL="108000" indent="-108000" algn="just">
              <a:spcBef>
                <a:spcPts val="100"/>
              </a:spcBef>
            </a:pPr>
            <a:r>
              <a:rPr lang="en-US" sz="900" dirty="0"/>
              <a:t>Brito, R., 2012. Effect of medium oil viscosity on two-phase oil-gas flow behavior in horizontal pipes (M.S. Thesis). The University of Tulsa, Tulsa, Oklahoma, USA.</a:t>
            </a:r>
          </a:p>
          <a:p>
            <a:pPr marL="108000" indent="-108000" algn="just">
              <a:spcBef>
                <a:spcPts val="100"/>
              </a:spcBef>
            </a:pPr>
            <a:r>
              <a:rPr lang="en-US" sz="900" dirty="0"/>
              <a:t>Collins, R., Moraes, F., Davidson, J., Harrison, D., 1978. The motion of a large gas bubble rising through liquid flowing in a tube. Int. J. Fluid Mech. 89 (3), 494-514.</a:t>
            </a:r>
          </a:p>
          <a:p>
            <a:pPr marL="108000" indent="-108000" algn="just">
              <a:spcBef>
                <a:spcPts val="100"/>
              </a:spcBef>
            </a:pPr>
            <a:r>
              <a:rPr lang="en-US" sz="900" dirty="0"/>
              <a:t>Dukler, A. E., Hubbard, M. G., 1975. A model for gas-liquid slug flow in horizontal and near horizontal tubes. Ind. Eng. Chem. Fundam. 14 (4), 337-347.</a:t>
            </a:r>
          </a:p>
          <a:p>
            <a:pPr marL="108000" indent="-108000" algn="just">
              <a:spcBef>
                <a:spcPts val="100"/>
              </a:spcBef>
            </a:pPr>
            <a:r>
              <a:rPr lang="en-US" sz="900" dirty="0"/>
              <a:t>Fonseca, R., Barros, J. M., Azevedo, L. F. A., 2009. Liquid velocity field and bubble shape measurements in two-phase horizontal slug flow. In: Proceedings of the 20</a:t>
            </a:r>
            <a:r>
              <a:rPr lang="en-US" sz="900" baseline="30000" dirty="0"/>
              <a:t>th</a:t>
            </a:r>
            <a:r>
              <a:rPr lang="en-US" sz="900" dirty="0"/>
              <a:t> International Congress of Mechanical Engineering. Gramado, RS, Brazil, November 15-20.</a:t>
            </a:r>
          </a:p>
          <a:p>
            <a:pPr marL="108000" indent="-108000" algn="just">
              <a:spcBef>
                <a:spcPts val="100"/>
              </a:spcBef>
            </a:pPr>
            <a:r>
              <a:rPr lang="en-US" sz="900" dirty="0"/>
              <a:t>Gokcal, B., 2008. An experimental and theoretical investigation of slug flow for high oil viscosity in horizontal pipes (Ph.D. Dissertation). The University of Tulsa, Tulsa, Oklahoma, USA.</a:t>
            </a:r>
          </a:p>
          <a:p>
            <a:pPr marL="108000" indent="-108000" algn="just">
              <a:spcBef>
                <a:spcPts val="100"/>
              </a:spcBef>
            </a:pPr>
            <a:r>
              <a:rPr lang="en-US" sz="900" dirty="0"/>
              <a:t>Hassan, Y. A., Schmidl, W., Villafuerte, J. O., 1998. Investigation of three-dimensional two-phase flow structure in a bubbly pipe flow. Mas. Sci. Techno. 9, 309-326.</a:t>
            </a:r>
          </a:p>
          <a:p>
            <a:pPr marL="108000" indent="-108000" algn="just">
              <a:spcBef>
                <a:spcPts val="100"/>
              </a:spcBef>
            </a:pPr>
            <a:r>
              <a:rPr lang="en-US" sz="900" dirty="0"/>
              <a:t>Kim, T. W., Aydin, T. B., Pereyra, E., Sarica, C., 2018. Detailed flow field measurements and analysis in highly viscous slug flow in horizontal pipes. Int. J. Multiph. Flow 106, 75-94.</a:t>
            </a:r>
          </a:p>
          <a:p>
            <a:pPr marL="108000" indent="-108000" algn="just">
              <a:spcBef>
                <a:spcPts val="100"/>
              </a:spcBef>
            </a:pPr>
            <a:r>
              <a:rPr lang="en-US" sz="900" dirty="0"/>
              <a:t>Kora, C., 2010. Effects of high oil viscosity on slug liquid holdup in horizontal pipes (M.S. Thesis). The University of Tulsa, Tulsa, Oklahoma, USA.</a:t>
            </a:r>
          </a:p>
          <a:p>
            <a:pPr marL="108000" indent="-108000" algn="just">
              <a:spcBef>
                <a:spcPts val="100"/>
              </a:spcBef>
            </a:pPr>
            <a:r>
              <a:rPr lang="en-US" sz="900" dirty="0"/>
              <a:t>Li, W., Xiong, Y., Brown, B., Kee, K. E., Nesic, S., 2015. Measurement of wall shear stress in multiphase flow and its effect on protective FeCO</a:t>
            </a:r>
            <a:r>
              <a:rPr lang="en-US" sz="900" baseline="-25000" dirty="0"/>
              <a:t>3</a:t>
            </a:r>
            <a:r>
              <a:rPr lang="en-US" sz="900" dirty="0"/>
              <a:t> corrosion product layer removal. NACE International Corrosion 2015 Conference &amp; Expo. Dallas, TX, USA, March 15-19.</a:t>
            </a:r>
          </a:p>
          <a:p>
            <a:pPr marL="108000" indent="-108000" algn="just">
              <a:spcBef>
                <a:spcPts val="100"/>
              </a:spcBef>
            </a:pPr>
            <a:r>
              <a:rPr lang="en-US" sz="900" dirty="0"/>
              <a:t>Nogueira, S., Sousa, R. G., Pinto, A. M. F. R., Riethmuller, M. L., Campos, J. B. L. M., 2003. Simultaneous PIV and pulsed shadow technique in slug flow: a solution for optical problems. Exp. Fluids 35, 598-609.</a:t>
            </a:r>
          </a:p>
          <a:p>
            <a:pPr marL="108000" indent="-108000" algn="just">
              <a:spcBef>
                <a:spcPts val="100"/>
              </a:spcBef>
            </a:pPr>
            <a:r>
              <a:rPr lang="en-US" sz="900" dirty="0"/>
              <a:t>Polonsky, S., Shemer, L., Barnea, D., 1999. The relation between the Taylor bubble motion and the velocity field ahead of it. Int. J. Multiph. Flow 25, 957-975.</a:t>
            </a:r>
          </a:p>
          <a:p>
            <a:pPr marL="108000" indent="-108000" algn="just">
              <a:spcBef>
                <a:spcPts val="100"/>
              </a:spcBef>
            </a:pPr>
            <a:r>
              <a:rPr lang="en-US" sz="900" dirty="0"/>
              <a:t>Raffel, M., Willert, C. E., Wereley, S., Kompenhans, J., 2007. Particle image velocimetry. Springer-Verlag, Berlin Heidelberg.</a:t>
            </a:r>
          </a:p>
          <a:p>
            <a:pPr marL="108000" indent="-108000" algn="just">
              <a:spcBef>
                <a:spcPts val="100"/>
              </a:spcBef>
            </a:pPr>
            <a:r>
              <a:rPr lang="en-US" sz="900" dirty="0"/>
              <a:t>Rogero, E. C., 2009. Experimental investigation of developing plug and slug flows (Ph.D. Dissertation). </a:t>
            </a:r>
            <a:r>
              <a:rPr lang="de-DE" sz="900" dirty="0"/>
              <a:t>Technischen Universität München, München, Germany.</a:t>
            </a:r>
            <a:r>
              <a:rPr lang="en-US" sz="900" dirty="0"/>
              <a:t> </a:t>
            </a:r>
          </a:p>
          <a:p>
            <a:pPr marL="108000" indent="-108000" algn="just">
              <a:spcBef>
                <a:spcPts val="100"/>
              </a:spcBef>
            </a:pPr>
            <a:r>
              <a:rPr lang="en-US" sz="900" dirty="0"/>
              <a:t>Sharma, S. Lewis, S., Kojasoy, G., 1998. Local studies in horizontal gas-liquid slug flow. Nuclear Engineering and Design 184, 305-318.</a:t>
            </a:r>
          </a:p>
          <a:p>
            <a:pPr marL="108000" indent="-108000" algn="just">
              <a:spcBef>
                <a:spcPts val="100"/>
              </a:spcBef>
            </a:pPr>
            <a:r>
              <a:rPr lang="en-US" sz="900" dirty="0"/>
              <a:t>Shemer, L., 2003. Hydrodynamic and statistical parameters of slug flow. Int. J. Heat Fluid Flow 24, 334.</a:t>
            </a:r>
          </a:p>
          <a:p>
            <a:pPr marL="108000" indent="-108000" algn="just">
              <a:spcBef>
                <a:spcPts val="100"/>
              </a:spcBef>
            </a:pPr>
            <a:r>
              <a:rPr lang="en-US" sz="900" dirty="0"/>
              <a:t>Siddiqui, M. I., Heikal, M. R., Munir, S., Dass, S. C., Aziz, A. R. A., 2014. Influence of a gas bubble on the dynamical parameters of the slug flow using particle image velocimetry. In: AIP Conference Proceedings, 1621, pp. 691-698.</a:t>
            </a:r>
          </a:p>
          <a:p>
            <a:pPr marL="108000" indent="-108000" algn="just">
              <a:spcBef>
                <a:spcPts val="100"/>
              </a:spcBef>
            </a:pPr>
            <a:r>
              <a:rPr lang="en-US" sz="900" dirty="0"/>
              <a:t>Siddiqui, M. I., Aziz, A. R. A., Heikal, M. R., 2016. Dynamics of liquid slug using particle image velocimetry technique. In: Proceedings of the 4</a:t>
            </a:r>
            <a:r>
              <a:rPr lang="en-US" sz="900" baseline="30000" dirty="0"/>
              <a:t>th</a:t>
            </a:r>
            <a:r>
              <a:rPr lang="en-US" sz="900" dirty="0"/>
              <a:t> International Conference on Fundamental and Applied Science. Kuala Lumpur, Malaysia, August 15-16.</a:t>
            </a:r>
          </a:p>
          <a:p>
            <a:pPr marL="108000" indent="-108000" algn="just">
              <a:spcBef>
                <a:spcPts val="100"/>
              </a:spcBef>
            </a:pPr>
            <a:r>
              <a:rPr lang="en-US" sz="900" dirty="0"/>
              <a:t>Su, Y., Zhang, M., Zhu, X., Hu, Q., Geng. Y., 2010. Measurements of wall shear stress in horizontal air-water bubbly flows. Flow Measurements and Instrumentation 21, 373-381.</a:t>
            </a:r>
          </a:p>
          <a:p>
            <a:pPr marL="108000" indent="-108000" algn="just">
              <a:spcBef>
                <a:spcPts val="100"/>
              </a:spcBef>
            </a:pPr>
            <a:r>
              <a:rPr lang="en-US" sz="900" dirty="0"/>
              <a:t>Van Hout, R., Gulitski, A., Barnea, D., Shemer, L., 2002. Experimental investigation of the velocity field induced by a Taylor bubble rising in stagnant water. Int. J. Multiph. Flow 28, 579-596.</a:t>
            </a:r>
          </a:p>
        </p:txBody>
      </p:sp>
    </p:spTree>
    <p:extLst>
      <p:ext uri="{BB962C8B-B14F-4D97-AF65-F5344CB8AC3E}">
        <p14:creationId xmlns:p14="http://schemas.microsoft.com/office/powerpoint/2010/main" val="328488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848600" cy="4343400"/>
          </a:xfrm>
        </p:spPr>
        <p:txBody>
          <a:bodyPr/>
          <a:lstStyle/>
          <a:p>
            <a:r>
              <a:rPr lang="en-US" sz="2500" dirty="0"/>
              <a:t>Experimental analysis of developing slug body</a:t>
            </a:r>
          </a:p>
          <a:p>
            <a:pPr lvl="1"/>
            <a:r>
              <a:rPr lang="en-US" sz="2000" dirty="0"/>
              <a:t>Is slug flow fully developed for highly viscous condition?</a:t>
            </a:r>
          </a:p>
          <a:p>
            <a:pPr lvl="1"/>
            <a:r>
              <a:rPr lang="en-US" sz="2000" dirty="0"/>
              <a:t>Investigation of velocity field in liquid phase</a:t>
            </a:r>
            <a:endParaRPr lang="en-US" sz="1700" dirty="0"/>
          </a:p>
          <a:p>
            <a:pPr lvl="1"/>
            <a:r>
              <a:rPr lang="en-US" sz="2000" dirty="0"/>
              <a:t>Investigation of in-situ </a:t>
            </a:r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000" dirty="0"/>
              <a:t> variations with time and pipe circumference</a:t>
            </a:r>
          </a:p>
          <a:p>
            <a:pPr lvl="1"/>
            <a:r>
              <a:rPr lang="en-US" sz="2000" dirty="0"/>
              <a:t>Measurement of slug characteristics</a:t>
            </a:r>
          </a:p>
          <a:p>
            <a:pPr lvl="2"/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7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1700" dirty="0"/>
              <a:t>, 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dp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dL</a:t>
            </a:r>
            <a:r>
              <a:rPr lang="en-US" sz="1700" dirty="0"/>
              <a:t>, 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17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700" dirty="0"/>
              <a:t>, 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17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700" dirty="0"/>
              <a:t>, 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7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700" dirty="0"/>
              <a:t>, etc.</a:t>
            </a:r>
          </a:p>
        </p:txBody>
      </p:sp>
    </p:spTree>
    <p:extLst>
      <p:ext uri="{BB962C8B-B14F-4D97-AF65-F5344CB8AC3E}">
        <p14:creationId xmlns:p14="http://schemas.microsoft.com/office/powerpoint/2010/main" val="2217585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Facility design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53492E-2146-459E-AD31-B753A5BC4B8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44334"/>
            <a:ext cx="7546757" cy="3427111"/>
          </a:xfrm>
          <a:prstGeom prst="rect">
            <a:avLst/>
          </a:prstGeom>
          <a:noFill/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5335D66-9BEC-4B3F-A216-2DF52D8FE352}"/>
              </a:ext>
            </a:extLst>
          </p:cNvPr>
          <p:cNvGrpSpPr/>
          <p:nvPr/>
        </p:nvGrpSpPr>
        <p:grpSpPr>
          <a:xfrm>
            <a:off x="2942799" y="1724348"/>
            <a:ext cx="5365958" cy="3427657"/>
            <a:chOff x="2979420" y="2564130"/>
            <a:chExt cx="5365958" cy="342765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484FF8C-0A72-4ED1-8CA6-476385318080}"/>
                </a:ext>
              </a:extLst>
            </p:cNvPr>
            <p:cNvGrpSpPr/>
            <p:nvPr/>
          </p:nvGrpSpPr>
          <p:grpSpPr>
            <a:xfrm>
              <a:off x="2979420" y="2564130"/>
              <a:ext cx="5365958" cy="3427657"/>
              <a:chOff x="2979420" y="2564130"/>
              <a:chExt cx="5365958" cy="3427657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301603FA-DB71-4C66-BFF8-E096527120D8}"/>
                  </a:ext>
                </a:extLst>
              </p:cNvPr>
              <p:cNvGrpSpPr/>
              <p:nvPr/>
            </p:nvGrpSpPr>
            <p:grpSpPr>
              <a:xfrm>
                <a:off x="2979420" y="2564130"/>
                <a:ext cx="5365958" cy="3427657"/>
                <a:chOff x="2979420" y="2564130"/>
                <a:chExt cx="5365958" cy="3427657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CB1D8F60-7F03-4F63-89AD-281B7823136F}"/>
                    </a:ext>
                  </a:extLst>
                </p:cNvPr>
                <p:cNvSpPr/>
                <p:nvPr/>
              </p:nvSpPr>
              <p:spPr>
                <a:xfrm>
                  <a:off x="6320790" y="2564130"/>
                  <a:ext cx="2024588" cy="1905000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7FF0A609-2A23-4023-97BB-CEA3FD1A2AE1}"/>
                    </a:ext>
                  </a:extLst>
                </p:cNvPr>
                <p:cNvSpPr/>
                <p:nvPr/>
              </p:nvSpPr>
              <p:spPr>
                <a:xfrm>
                  <a:off x="2979420" y="5101590"/>
                  <a:ext cx="1874520" cy="890197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0DB97A6F-9B98-4F68-AE51-3AE072B4961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888938" y="4724400"/>
                <a:ext cx="597462" cy="45720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E56BA101-69F6-4E31-9A4B-9C11148629A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72200" y="4191000"/>
                <a:ext cx="762000" cy="83820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66B9026-2A29-4A72-A3A6-2BD9616ECDA8}"/>
                </a:ext>
              </a:extLst>
            </p:cNvPr>
            <p:cNvSpPr txBox="1"/>
            <p:nvPr/>
          </p:nvSpPr>
          <p:spPr>
            <a:xfrm>
              <a:off x="4888938" y="5682923"/>
              <a:ext cx="1099275" cy="292388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300" dirty="0">
                  <a:solidFill>
                    <a:schemeClr val="bg1"/>
                  </a:solidFill>
                  <a:latin typeface="+mn-lt"/>
                </a:rPr>
                <a:t>CTA Section</a:t>
              </a:r>
              <a:endParaRPr lang="ko-KR" altLang="en-US" sz="13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2649474-746A-4138-A653-C31C320A3E40}"/>
                </a:ext>
              </a:extLst>
            </p:cNvPr>
            <p:cNvSpPr txBox="1"/>
            <p:nvPr/>
          </p:nvSpPr>
          <p:spPr>
            <a:xfrm>
              <a:off x="7251152" y="4516975"/>
              <a:ext cx="1055096" cy="292388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300" dirty="0">
                  <a:solidFill>
                    <a:schemeClr val="bg1"/>
                  </a:solidFill>
                  <a:latin typeface="+mn-lt"/>
                </a:rPr>
                <a:t>PIV Section</a:t>
              </a:r>
              <a:endParaRPr lang="ko-KR" altLang="en-US" sz="1300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838199" y="5177769"/>
            <a:ext cx="3735633" cy="1392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indent="-13716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63C83"/>
                </a:solidFill>
                <a:latin typeface="+mn-lt"/>
              </a:rPr>
              <a:t>Oil storage tank = 3.03 m</a:t>
            </a:r>
            <a:r>
              <a:rPr lang="en-US" sz="1200" baseline="30000" dirty="0">
                <a:solidFill>
                  <a:srgbClr val="263C83"/>
                </a:solidFill>
                <a:latin typeface="+mn-lt"/>
              </a:rPr>
              <a:t>3</a:t>
            </a:r>
          </a:p>
          <a:p>
            <a:pPr marL="137160" indent="-13716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63C83"/>
                </a:solidFill>
                <a:latin typeface="+mn-lt"/>
              </a:rPr>
              <a:t>20-hp </a:t>
            </a:r>
            <a:r>
              <a:rPr lang="en-US" sz="1200" dirty="0" err="1">
                <a:solidFill>
                  <a:srgbClr val="263C83"/>
                </a:solidFill>
                <a:latin typeface="+mn-lt"/>
              </a:rPr>
              <a:t>Kral</a:t>
            </a:r>
            <a:r>
              <a:rPr lang="en-US" sz="1200" dirty="0">
                <a:solidFill>
                  <a:srgbClr val="263C83"/>
                </a:solidFill>
                <a:latin typeface="+mn-lt"/>
              </a:rPr>
              <a:t> screw pump</a:t>
            </a:r>
          </a:p>
          <a:p>
            <a:pPr marL="137160" indent="-13716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63C83"/>
                </a:solidFill>
                <a:latin typeface="+mn-lt"/>
              </a:rPr>
              <a:t>20-kW </a:t>
            </a:r>
            <a:r>
              <a:rPr lang="en-US" sz="1200" dirty="0" err="1">
                <a:solidFill>
                  <a:srgbClr val="263C83"/>
                </a:solidFill>
                <a:latin typeface="+mn-lt"/>
              </a:rPr>
              <a:t>Chromalox</a:t>
            </a:r>
            <a:r>
              <a:rPr lang="en-US" sz="1200" dirty="0">
                <a:solidFill>
                  <a:srgbClr val="263C83"/>
                </a:solidFill>
                <a:latin typeface="+mn-lt"/>
              </a:rPr>
              <a:t> heater</a:t>
            </a:r>
          </a:p>
          <a:p>
            <a:pPr marL="137160" indent="-13716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63C83"/>
                </a:solidFill>
                <a:latin typeface="+mn-lt"/>
              </a:rPr>
              <a:t>Mass flow meters = Micro Motion Coriolis meters </a:t>
            </a:r>
          </a:p>
          <a:p>
            <a:pPr marL="628650" lvl="1" indent="-1714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rgbClr val="263C83"/>
                </a:solidFill>
                <a:latin typeface="+mn-lt"/>
              </a:rPr>
              <a:t>Liquid = CMF025, CMF100 and CMF300</a:t>
            </a:r>
          </a:p>
          <a:p>
            <a:pPr marL="628650" lvl="1" indent="-1714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rgbClr val="263C83"/>
                </a:solidFill>
                <a:latin typeface="+mn-lt"/>
              </a:rPr>
              <a:t>Gas = CMF025 and CMF050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24838" y="5177623"/>
            <a:ext cx="3344789" cy="946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indent="-13716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63C83"/>
                </a:solidFill>
                <a:latin typeface="+mn-lt"/>
              </a:rPr>
              <a:t>Pipe ID = 50.8 mm (2 in.)</a:t>
            </a:r>
          </a:p>
          <a:p>
            <a:pPr marL="137160" indent="-13716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63C83"/>
                </a:solidFill>
                <a:latin typeface="+mn-lt"/>
              </a:rPr>
              <a:t>Pipe length = 21.9 m (72 ft.)</a:t>
            </a:r>
          </a:p>
          <a:p>
            <a:pPr marL="137160" indent="-13716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63C83"/>
                </a:solidFill>
                <a:latin typeface="+mn-lt"/>
              </a:rPr>
              <a:t>Test section pipe length = 18.9 m (62 ft.)</a:t>
            </a:r>
          </a:p>
          <a:p>
            <a:pPr marL="137160" indent="-13716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63C83"/>
                </a:solidFill>
                <a:latin typeface="+mn-lt"/>
              </a:rPr>
              <a:t>Pipe material = PVC and Acrylic glass</a:t>
            </a:r>
          </a:p>
        </p:txBody>
      </p:sp>
    </p:spTree>
    <p:extLst>
      <p:ext uri="{BB962C8B-B14F-4D97-AF65-F5344CB8AC3E}">
        <p14:creationId xmlns:p14="http://schemas.microsoft.com/office/powerpoint/2010/main" val="299670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Fluid properties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500" dirty="0"/>
              <a:t>Synthetic oil (ISO VG 320)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301704"/>
              </p:ext>
            </p:extLst>
          </p:nvPr>
        </p:nvGraphicFramePr>
        <p:xfrm>
          <a:off x="737531" y="2511681"/>
          <a:ext cx="3276600" cy="85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82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19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l-GR" sz="13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sz="130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</a:rPr>
                        <a:t>,</a:t>
                      </a:r>
                      <a:r>
                        <a:rPr lang="en-US" sz="1100" baseline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</a:p>
                    <a:p>
                      <a:pPr algn="ctr"/>
                      <a:r>
                        <a:rPr lang="en-US" sz="900" baseline="0" dirty="0">
                          <a:solidFill>
                            <a:schemeClr val="tx1"/>
                          </a:solidFill>
                          <a:latin typeface="+mn-lt"/>
                        </a:rPr>
                        <a:t>(cP)</a:t>
                      </a:r>
                      <a:endParaRPr lang="en-US" sz="9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3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ρ</a:t>
                      </a:r>
                      <a:r>
                        <a:rPr lang="en-US" sz="130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</a:rPr>
                        <a:t>,</a:t>
                      </a:r>
                      <a:r>
                        <a:rPr lang="en-US" sz="1100" baseline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</a:p>
                    <a:p>
                      <a:pPr algn="ctr"/>
                      <a:r>
                        <a:rPr lang="en-US" sz="900" baseline="0" dirty="0">
                          <a:solidFill>
                            <a:schemeClr val="tx1"/>
                          </a:solidFill>
                          <a:latin typeface="+mn-lt"/>
                        </a:rPr>
                        <a:t>(kg/m</a:t>
                      </a:r>
                      <a:r>
                        <a:rPr lang="en-US" sz="900" baseline="30000" dirty="0">
                          <a:solidFill>
                            <a:schemeClr val="tx1"/>
                          </a:solidFill>
                          <a:latin typeface="+mn-lt"/>
                        </a:rPr>
                        <a:t>3</a:t>
                      </a:r>
                      <a:r>
                        <a:rPr lang="en-US" sz="900" baseline="0" dirty="0">
                          <a:solidFill>
                            <a:schemeClr val="tx1"/>
                          </a:solidFill>
                          <a:latin typeface="+mn-lt"/>
                        </a:rPr>
                        <a:t>)</a:t>
                      </a:r>
                      <a:endParaRPr lang="en-US" sz="9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3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σ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, </a:t>
                      </a:r>
                    </a:p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(N/m)</a:t>
                      </a:r>
                      <a:endParaRPr lang="en-US" sz="9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</a:rPr>
                        <a:t>Color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</a:rPr>
                        <a:t>510 </a:t>
                      </a:r>
                    </a:p>
                    <a:p>
                      <a:pPr algn="ctr"/>
                      <a:r>
                        <a:rPr lang="en-US" sz="11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@ 26.7 </a:t>
                      </a:r>
                      <a:r>
                        <a:rPr lang="en-US" sz="11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°C</a:t>
                      </a:r>
                      <a:endParaRPr lang="en-US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</a:rPr>
                        <a:t>850</a:t>
                      </a:r>
                      <a:r>
                        <a:rPr lang="en-US" sz="1100" baseline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</a:p>
                    <a:p>
                      <a:pPr algn="ctr"/>
                      <a:r>
                        <a:rPr lang="en-US" sz="110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@ 26.7 </a:t>
                      </a:r>
                      <a:r>
                        <a:rPr lang="en-US" sz="110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°C</a:t>
                      </a:r>
                      <a:endParaRPr lang="en-US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</a:rPr>
                        <a:t>0.033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</a:rPr>
                        <a:t>Light yellow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4418287" y="2512711"/>
          <a:ext cx="4188571" cy="2301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72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3010"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Publisher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Fluids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000" b="0" i="1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θ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, (°)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Equipment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010">
                <a:tc>
                  <a:txBody>
                    <a:bodyPr/>
                    <a:lstStyle/>
                    <a:p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Hassan </a:t>
                      </a:r>
                      <a:r>
                        <a:rPr lang="en-US" sz="900" b="0" i="1" dirty="0">
                          <a:solidFill>
                            <a:schemeClr val="tx1"/>
                          </a:solidFill>
                        </a:rPr>
                        <a:t>et al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. (1998)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0000"/>
                          </a:solidFill>
                        </a:rPr>
                        <a:t>W – 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90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PIV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010">
                <a:tc>
                  <a:txBody>
                    <a:bodyPr/>
                    <a:lstStyle/>
                    <a:p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Polonsky </a:t>
                      </a:r>
                      <a:r>
                        <a:rPr lang="en-US" sz="900" b="0" i="1" dirty="0">
                          <a:solidFill>
                            <a:schemeClr val="tx1"/>
                          </a:solidFill>
                        </a:rPr>
                        <a:t>et al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. (1999)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90, -90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PIV with LIF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010">
                <a:tc>
                  <a:txBody>
                    <a:bodyPr/>
                    <a:lstStyle/>
                    <a:p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Van</a:t>
                      </a:r>
                      <a:r>
                        <a:rPr lang="en-US" sz="900" b="0" baseline="0" dirty="0">
                          <a:solidFill>
                            <a:schemeClr val="tx1"/>
                          </a:solidFill>
                        </a:rPr>
                        <a:t> Hout </a:t>
                      </a:r>
                      <a:r>
                        <a:rPr lang="en-US" sz="900" b="0" i="1" baseline="0" dirty="0">
                          <a:solidFill>
                            <a:schemeClr val="tx1"/>
                          </a:solidFill>
                        </a:rPr>
                        <a:t>et al</a:t>
                      </a:r>
                      <a:r>
                        <a:rPr lang="en-US" sz="900" b="0" baseline="0" dirty="0">
                          <a:solidFill>
                            <a:schemeClr val="tx1"/>
                          </a:solidFill>
                        </a:rPr>
                        <a:t>. (2002)</a:t>
                      </a:r>
                      <a:endParaRPr lang="en-US" sz="9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90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PIV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010">
                <a:tc>
                  <a:txBody>
                    <a:bodyPr/>
                    <a:lstStyle/>
                    <a:p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Shemer</a:t>
                      </a:r>
                      <a:r>
                        <a:rPr lang="en-US" sz="900" b="0" baseline="0" dirty="0">
                          <a:solidFill>
                            <a:schemeClr val="tx1"/>
                          </a:solidFill>
                        </a:rPr>
                        <a:t> (2003)</a:t>
                      </a:r>
                      <a:endParaRPr lang="en-US" sz="9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90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PIV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010">
                <a:tc>
                  <a:txBody>
                    <a:bodyPr/>
                    <a:lstStyle/>
                    <a:p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Nogueira </a:t>
                      </a:r>
                      <a:r>
                        <a:rPr lang="en-US" sz="900" b="0" i="1" dirty="0">
                          <a:solidFill>
                            <a:schemeClr val="tx1"/>
                          </a:solidFill>
                        </a:rPr>
                        <a:t>et al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. (2003)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90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PIV with PST and LEDs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3010">
                <a:tc>
                  <a:txBody>
                    <a:bodyPr/>
                    <a:lstStyle/>
                    <a:p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Fonseca </a:t>
                      </a:r>
                      <a:r>
                        <a:rPr lang="en-US" sz="900" b="0" i="1" dirty="0">
                          <a:solidFill>
                            <a:schemeClr val="tx1"/>
                          </a:solidFill>
                        </a:rPr>
                        <a:t>et al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. (2009)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PIV with LIF and PST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010">
                <a:tc>
                  <a:txBody>
                    <a:bodyPr/>
                    <a:lstStyle/>
                    <a:p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Rogero (2009)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PIV with PST and LEDs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30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Siddiqui </a:t>
                      </a:r>
                      <a:r>
                        <a:rPr lang="en-US" sz="900" b="0" i="1" dirty="0">
                          <a:solidFill>
                            <a:schemeClr val="tx1"/>
                          </a:solidFill>
                        </a:rPr>
                        <a:t>et al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. (2014)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1.16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PIV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3010">
                <a:tc>
                  <a:txBody>
                    <a:bodyPr/>
                    <a:lstStyle/>
                    <a:p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Siddiqui </a:t>
                      </a:r>
                      <a:r>
                        <a:rPr lang="en-US" sz="900" b="0" i="1" dirty="0">
                          <a:solidFill>
                            <a:schemeClr val="tx1"/>
                          </a:solidFill>
                        </a:rPr>
                        <a:t>et al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. (2016)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1.16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PIV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4418287" y="5163109"/>
          <a:ext cx="4191619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26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72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3010"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Publisher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Fluids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000" b="0" i="1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θ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, (°)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Equipment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010">
                <a:tc>
                  <a:txBody>
                    <a:bodyPr/>
                    <a:lstStyle/>
                    <a:p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Sharma </a:t>
                      </a:r>
                      <a:r>
                        <a:rPr lang="en-US" sz="900" b="0" i="1" dirty="0">
                          <a:solidFill>
                            <a:schemeClr val="tx1"/>
                          </a:solidFill>
                        </a:rPr>
                        <a:t>et al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. (1998)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0000"/>
                          </a:solidFill>
                        </a:rPr>
                        <a:t>W</a:t>
                      </a:r>
                      <a:r>
                        <a:rPr lang="en-US" sz="900" b="1" baseline="0" dirty="0">
                          <a:solidFill>
                            <a:srgbClr val="FF0000"/>
                          </a:solidFill>
                        </a:rPr>
                        <a:t> – A</a:t>
                      </a:r>
                      <a:endParaRPr lang="en-US" sz="9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Hot-film anemometer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010">
                <a:tc>
                  <a:txBody>
                    <a:bodyPr/>
                    <a:lstStyle/>
                    <a:p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Su </a:t>
                      </a:r>
                      <a:r>
                        <a:rPr lang="en-US" sz="900" b="0" i="1" dirty="0">
                          <a:solidFill>
                            <a:schemeClr val="tx1"/>
                          </a:solidFill>
                        </a:rPr>
                        <a:t>et al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. (2010)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0000"/>
                          </a:solidFill>
                        </a:rPr>
                        <a:t>W – 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Hot-film anemometer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010">
                <a:tc rowSpan="2">
                  <a:txBody>
                    <a:bodyPr/>
                    <a:lstStyle/>
                    <a:p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Li</a:t>
                      </a:r>
                      <a:r>
                        <a:rPr lang="en-US" sz="9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900" b="0" i="1" baseline="0" dirty="0">
                          <a:solidFill>
                            <a:schemeClr val="tx1"/>
                          </a:solidFill>
                        </a:rPr>
                        <a:t>et al</a:t>
                      </a:r>
                      <a:r>
                        <a:rPr lang="en-US" sz="900" b="0" baseline="0" dirty="0">
                          <a:solidFill>
                            <a:schemeClr val="tx1"/>
                          </a:solidFill>
                        </a:rPr>
                        <a:t>. (2015)</a:t>
                      </a:r>
                      <a:endParaRPr lang="en-US" sz="9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0000"/>
                          </a:solidFill>
                        </a:rPr>
                        <a:t>W – CO</a:t>
                      </a:r>
                      <a:r>
                        <a:rPr lang="en-US" sz="900" b="1" baseline="-25000" dirty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Floating WSS probe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010">
                <a:tc vMerge="1">
                  <a:txBody>
                    <a:bodyPr/>
                    <a:lstStyle/>
                    <a:p>
                      <a:endParaRPr 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0000"/>
                          </a:solidFill>
                        </a:rPr>
                        <a:t>W – 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322843" y="4882999"/>
            <a:ext cx="37800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n-lt"/>
              </a:rPr>
              <a:t>Previous two-phase slug flow studies employing CTA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6509" y="2234682"/>
            <a:ext cx="1899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n-lt"/>
              </a:rPr>
              <a:t>Properties of synthetic oil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322843" y="2111571"/>
            <a:ext cx="4474645" cy="400110"/>
            <a:chOff x="4549346" y="2111571"/>
            <a:chExt cx="4474645" cy="400110"/>
          </a:xfrm>
        </p:grpSpPr>
        <p:sp>
          <p:nvSpPr>
            <p:cNvPr id="8" name="TextBox 7"/>
            <p:cNvSpPr txBox="1"/>
            <p:nvPr/>
          </p:nvSpPr>
          <p:spPr>
            <a:xfrm>
              <a:off x="4549346" y="2234682"/>
              <a:ext cx="3732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+mn-lt"/>
                </a:rPr>
                <a:t>Previous two-phase slug flow studies employing PIV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215756" y="2111571"/>
              <a:ext cx="8082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rgbClr val="FF0000"/>
                  </a:solidFill>
                  <a:latin typeface="+mn-lt"/>
                </a:rPr>
                <a:t>W = Water</a:t>
              </a:r>
            </a:p>
            <a:p>
              <a:r>
                <a:rPr lang="en-US" sz="1000" b="1" dirty="0">
                  <a:solidFill>
                    <a:srgbClr val="FF0000"/>
                  </a:solidFill>
                  <a:latin typeface="+mn-lt"/>
                </a:rPr>
                <a:t>A = Air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3563B20-9DF8-4E87-980C-B9A0435746B5}"/>
              </a:ext>
            </a:extLst>
          </p:cNvPr>
          <p:cNvGrpSpPr/>
          <p:nvPr/>
        </p:nvGrpSpPr>
        <p:grpSpPr>
          <a:xfrm>
            <a:off x="634791" y="3713900"/>
            <a:ext cx="3379340" cy="2549267"/>
            <a:chOff x="634791" y="3713900"/>
            <a:chExt cx="3379340" cy="254926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F0329C5-4E1E-4083-BF0A-4767431B2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4791" y="4346320"/>
              <a:ext cx="2423183" cy="191684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58D7AEB-DF6C-4575-8E20-EAAF12AE3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56389" y="3713900"/>
              <a:ext cx="1457742" cy="97300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7F0CA5D-20F3-4917-BFED-FA13B754D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36253" y="4747304"/>
              <a:ext cx="967256" cy="1471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635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techniques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8077200" cy="4343400"/>
          </a:xfrm>
        </p:spPr>
        <p:txBody>
          <a:bodyPr/>
          <a:lstStyle/>
          <a:p>
            <a:r>
              <a:rPr lang="en-US" sz="2500" dirty="0"/>
              <a:t>Basic instrumentation</a:t>
            </a:r>
          </a:p>
          <a:p>
            <a:pPr lvl="1"/>
            <a:r>
              <a:rPr lang="en-US" sz="2000" dirty="0"/>
              <a:t>Two-wire type capacitance probes (CPs)</a:t>
            </a:r>
          </a:p>
          <a:p>
            <a:pPr lvl="2"/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7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 Avg.</a:t>
            </a:r>
            <a:r>
              <a:rPr lang="en-US" sz="1700" dirty="0"/>
              <a:t>, 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7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LLS</a:t>
            </a:r>
            <a:r>
              <a:rPr lang="en-US" sz="1700" dirty="0"/>
              <a:t>, 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7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LF</a:t>
            </a:r>
            <a:r>
              <a:rPr lang="en-US" sz="1700" dirty="0"/>
              <a:t>, 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17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700" dirty="0"/>
              <a:t>, 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17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700" dirty="0"/>
              <a:t> and 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7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700" dirty="0"/>
              <a:t>.</a:t>
            </a:r>
          </a:p>
          <a:p>
            <a:pPr lvl="2"/>
            <a:r>
              <a:rPr lang="en-US" sz="1700" dirty="0"/>
              <a:t>Kora (2010), Brito (2012) and Kim </a:t>
            </a:r>
            <a:r>
              <a:rPr lang="en-US" sz="1700" i="1" dirty="0"/>
              <a:t>et al</a:t>
            </a:r>
            <a:r>
              <a:rPr lang="en-US" sz="1700" dirty="0"/>
              <a:t>. (2018)</a:t>
            </a:r>
          </a:p>
          <a:p>
            <a:pPr lvl="1"/>
            <a:r>
              <a:rPr lang="en-US" sz="2000" dirty="0"/>
              <a:t>Quick closing valves (QCVs)</a:t>
            </a:r>
          </a:p>
          <a:p>
            <a:pPr lvl="1"/>
            <a:r>
              <a:rPr lang="en-US" sz="2000" dirty="0"/>
              <a:t>Pressure (PTs) and differential pressure transducers (DPs)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195" y="4267200"/>
            <a:ext cx="2890412" cy="1620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CC0034-3261-4E42-804C-81DBFA169D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353" y="4267200"/>
            <a:ext cx="1175501" cy="1620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937034" y="6019800"/>
            <a:ext cx="24368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+mn-lt"/>
              </a:rPr>
              <a:t>Pair of capacitance probes (CPs)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41749" y="6019800"/>
            <a:ext cx="21307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+mn-lt"/>
              </a:rPr>
              <a:t>Quick closing valves (QCVs)</a:t>
            </a:r>
          </a:p>
        </p:txBody>
      </p:sp>
    </p:spTree>
    <p:extLst>
      <p:ext uri="{BB962C8B-B14F-4D97-AF65-F5344CB8AC3E}">
        <p14:creationId xmlns:p14="http://schemas.microsoft.com/office/powerpoint/2010/main" val="79602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techniques 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500" dirty="0"/>
              <a:t>Particle Image Velocimetry (PIV)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4666" y="2495033"/>
            <a:ext cx="3194468" cy="3200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8924" y="2495033"/>
            <a:ext cx="3363534" cy="32004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423490" y="5924033"/>
            <a:ext cx="4536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+mn-lt"/>
              </a:rPr>
              <a:t>Data grid with notation of vectors calculated by two consecutive </a:t>
            </a:r>
          </a:p>
          <a:p>
            <a:pPr algn="ctr"/>
            <a:r>
              <a:rPr lang="en-US" sz="1200" dirty="0">
                <a:latin typeface="+mn-lt"/>
              </a:rPr>
              <a:t>images and corresponded cross-correlation (Raffel </a:t>
            </a:r>
            <a:r>
              <a:rPr lang="en-US" sz="1200" i="1" dirty="0">
                <a:latin typeface="+mn-lt"/>
              </a:rPr>
              <a:t>et al</a:t>
            </a:r>
            <a:r>
              <a:rPr lang="en-US" sz="1200" dirty="0">
                <a:latin typeface="+mn-lt"/>
              </a:rPr>
              <a:t>., 2007)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232" y="2476023"/>
            <a:ext cx="3363535" cy="1860117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293081" y="4534848"/>
            <a:ext cx="3897221" cy="1850850"/>
            <a:chOff x="293081" y="4592514"/>
            <a:chExt cx="3897221" cy="185085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24000" y="4592514"/>
              <a:ext cx="1524000" cy="120183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24" name="TextBox 23"/>
            <p:cNvSpPr txBox="1"/>
            <p:nvPr/>
          </p:nvSpPr>
          <p:spPr>
            <a:xfrm>
              <a:off x="293081" y="5981699"/>
              <a:ext cx="38972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+mn-lt"/>
                </a:rPr>
                <a:t>Seeding particles (Silver-coated hollow glass spheres)</a:t>
              </a:r>
            </a:p>
            <a:p>
              <a:pPr algn="ctr"/>
              <a:r>
                <a:rPr lang="en-US" sz="1200" i="1" dirty="0">
                  <a:cs typeface="Times New Roman" panose="02020603050405020304" pitchFamily="18" charset="0"/>
                </a:rPr>
                <a:t>D</a:t>
              </a:r>
              <a:r>
                <a:rPr lang="en-US" sz="1200" dirty="0">
                  <a:latin typeface="+mn-lt"/>
                </a:rPr>
                <a:t> = 14 </a:t>
              </a:r>
              <a:r>
                <a:rPr lang="el-GR" sz="1200" i="1" dirty="0">
                  <a:cs typeface="Times New Roman" panose="02020603050405020304" pitchFamily="18" charset="0"/>
                </a:rPr>
                <a:t>μ</a:t>
              </a:r>
              <a:r>
                <a:rPr lang="en-US" sz="1200" dirty="0">
                  <a:latin typeface="+mn-lt"/>
                </a:rPr>
                <a:t>m, </a:t>
              </a:r>
              <a:r>
                <a:rPr lang="el-GR" sz="1200" i="1" dirty="0">
                  <a:cs typeface="Times New Roman" panose="02020603050405020304" pitchFamily="18" charset="0"/>
                </a:rPr>
                <a:t>γ</a:t>
              </a:r>
              <a:r>
                <a:rPr lang="en-US" sz="1200" dirty="0">
                  <a:latin typeface="+mn-lt"/>
                </a:rPr>
                <a:t> = 1.7 kg/m</a:t>
              </a:r>
              <a:r>
                <a:rPr lang="en-US" sz="1200" baseline="30000" dirty="0">
                  <a:latin typeface="+mn-lt"/>
                </a:rPr>
                <a:t>3</a:t>
              </a:r>
              <a:r>
                <a:rPr lang="en-US" sz="1200" dirty="0">
                  <a:latin typeface="+mn-lt"/>
                </a:rPr>
                <a:t>, </a:t>
              </a:r>
              <a:r>
                <a:rPr lang="en-US" sz="1200" i="1" dirty="0">
                  <a:cs typeface="Times New Roman" panose="02020603050405020304" pitchFamily="18" charset="0"/>
                </a:rPr>
                <a:t>U</a:t>
              </a:r>
              <a:r>
                <a:rPr lang="en-US" sz="1200" i="1" baseline="-25000" dirty="0">
                  <a:cs typeface="Times New Roman" panose="02020603050405020304" pitchFamily="18" charset="0"/>
                </a:rPr>
                <a:t>p</a:t>
              </a:r>
              <a:r>
                <a:rPr lang="en-US" sz="1200" dirty="0">
                  <a:latin typeface="+mn-lt"/>
                </a:rPr>
                <a:t> = 2×10</a:t>
              </a:r>
              <a:r>
                <a:rPr lang="en-US" sz="1200" baseline="30000" dirty="0">
                  <a:latin typeface="+mn-lt"/>
                </a:rPr>
                <a:t>-7</a:t>
              </a:r>
              <a:r>
                <a:rPr lang="en-US" sz="1200" dirty="0">
                  <a:latin typeface="+mn-lt"/>
                </a:rPr>
                <a:t> m/s, </a:t>
              </a:r>
              <a:r>
                <a:rPr lang="en-US" sz="1200" i="1" dirty="0">
                  <a:cs typeface="Times New Roman" panose="02020603050405020304" pitchFamily="18" charset="0"/>
                </a:rPr>
                <a:t>f</a:t>
              </a:r>
              <a:r>
                <a:rPr lang="en-US" sz="1200" dirty="0">
                  <a:latin typeface="+mn-lt"/>
                </a:rPr>
                <a:t> = 4 MHz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614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techniques 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500" dirty="0"/>
              <a:t>Particle Image Velocimetry (PIV)</a:t>
            </a:r>
          </a:p>
          <a:p>
            <a:pPr lvl="1"/>
            <a:r>
              <a:rPr lang="en-US" sz="2000" dirty="0"/>
              <a:t>Preliminary procedure (Single-phase tests)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86" y="2806231"/>
            <a:ext cx="4399871" cy="27466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6280" y="2806231"/>
            <a:ext cx="3126694" cy="28801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02023" y="5724847"/>
            <a:ext cx="2976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+mn-lt"/>
              </a:rPr>
              <a:t>Time averaged streamwise velocity fields</a:t>
            </a:r>
          </a:p>
          <a:p>
            <a:pPr algn="ctr"/>
            <a:r>
              <a:rPr lang="en-US" sz="1200" dirty="0">
                <a:latin typeface="+mn-lt"/>
              </a:rPr>
              <a:t>(</a:t>
            </a:r>
            <a:r>
              <a:rPr lang="el-GR" sz="1200" i="1" dirty="0">
                <a:cs typeface="Times New Roman" panose="02020603050405020304" pitchFamily="18" charset="0"/>
              </a:rPr>
              <a:t>μ</a:t>
            </a:r>
            <a:r>
              <a:rPr lang="en-US" sz="1200" i="1" baseline="-25000" dirty="0">
                <a:cs typeface="Times New Roman" panose="02020603050405020304" pitchFamily="18" charset="0"/>
              </a:rPr>
              <a:t>L</a:t>
            </a:r>
            <a:r>
              <a:rPr lang="en-US" sz="1200" dirty="0">
                <a:latin typeface="+mn-lt"/>
              </a:rPr>
              <a:t> = 680 cP)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01901" y="5724847"/>
            <a:ext cx="4338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+mn-lt"/>
              </a:rPr>
              <a:t>Velocity and shear stress profiles comparison</a:t>
            </a:r>
          </a:p>
          <a:p>
            <a:pPr algn="ctr"/>
            <a:r>
              <a:rPr lang="en-US" sz="1200" dirty="0">
                <a:latin typeface="+mn-lt"/>
              </a:rPr>
              <a:t>between analytical solution and measured values </a:t>
            </a:r>
            <a:r>
              <a:rPr lang="en-US" sz="1200" dirty="0">
                <a:cs typeface="Times New Roman" panose="02020603050405020304" pitchFamily="18" charset="0"/>
              </a:rPr>
              <a:t>(</a:t>
            </a:r>
            <a:r>
              <a:rPr lang="el-GR" sz="1200" i="1" dirty="0">
                <a:cs typeface="Times New Roman" panose="02020603050405020304" pitchFamily="18" charset="0"/>
              </a:rPr>
              <a:t>ε</a:t>
            </a:r>
            <a:r>
              <a:rPr lang="en-US" sz="1200" dirty="0"/>
              <a:t> &lt; ± 4.5%)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76382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techniques 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500" dirty="0"/>
              <a:t>Constant Temperature Anemometer (CTA)</a:t>
            </a:r>
          </a:p>
          <a:p>
            <a:pPr lvl="1"/>
            <a:r>
              <a:rPr lang="en-US" sz="2000" dirty="0"/>
              <a:t>Convective heat transfer from the heated sensor to the surrounding fluid</a:t>
            </a:r>
          </a:p>
          <a:p>
            <a:pPr lvl="1"/>
            <a:r>
              <a:rPr lang="en-US" sz="2000" dirty="0"/>
              <a:t>Heat transfer coefficient is primarily related to the fluid velocity</a:t>
            </a:r>
          </a:p>
          <a:p>
            <a:pPr lvl="1"/>
            <a:r>
              <a:rPr lang="en-US" sz="2000" dirty="0"/>
              <a:t>Output voltage is varied with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dirty="0"/>
              <a:t>, </a:t>
            </a:r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000" dirty="0"/>
              <a:t>,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000" dirty="0"/>
              <a:t>, etc. to keep the constant resistance of sensor (wire)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778" y="4482353"/>
            <a:ext cx="6470822" cy="165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878691"/>
      </p:ext>
    </p:extLst>
  </p:cSld>
  <p:clrMapOvr>
    <a:masterClrMapping/>
  </p:clrMapOvr>
</p:sld>
</file>

<file path=ppt/theme/theme1.xml><?xml version="1.0" encoding="utf-8"?>
<a:theme xmlns:a="http://schemas.openxmlformats.org/drawingml/2006/main" name="FFPNewTemplate">
  <a:themeElements>
    <a:clrScheme name="FFPNewTemplat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FFPNew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FFPNew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FPNew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FPNew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FPNew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FPNew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FPNew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FPNew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2014S TUFFP Business Report presentation</Template>
  <TotalTime>8</TotalTime>
  <Words>2190</Words>
  <Application>Microsoft Office PowerPoint</Application>
  <PresentationFormat>On-screen Show (4:3)</PresentationFormat>
  <Paragraphs>456</Paragraphs>
  <Slides>20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맑은 고딕</vt:lpstr>
      <vt:lpstr>Arial</vt:lpstr>
      <vt:lpstr>Times New Roman</vt:lpstr>
      <vt:lpstr>Wingdings</vt:lpstr>
      <vt:lpstr>FFPNewTemplate</vt:lpstr>
      <vt:lpstr>Equation</vt:lpstr>
      <vt:lpstr>Flow Field Characterization of Slug Flow  Using PIV and CTA Techniques</vt:lpstr>
      <vt:lpstr>Outline</vt:lpstr>
      <vt:lpstr>Objectives</vt:lpstr>
      <vt:lpstr>Facility design</vt:lpstr>
      <vt:lpstr>Fluid properties</vt:lpstr>
      <vt:lpstr>Experimental techniques</vt:lpstr>
      <vt:lpstr>Experimental techniques …</vt:lpstr>
      <vt:lpstr>Experimental techniques …</vt:lpstr>
      <vt:lpstr>Experimental techniques …</vt:lpstr>
      <vt:lpstr>Experimental techniques …</vt:lpstr>
      <vt:lpstr>Two-phase experimental results</vt:lpstr>
      <vt:lpstr>Two-phase experimental results …</vt:lpstr>
      <vt:lpstr>Two-phase experimental results …</vt:lpstr>
      <vt:lpstr>Two-phase experimental results …</vt:lpstr>
      <vt:lpstr>Two-phase experimental results …</vt:lpstr>
      <vt:lpstr>Two-phase experimental results …</vt:lpstr>
      <vt:lpstr>Two-phase experimental results …</vt:lpstr>
      <vt:lpstr>Two-phase experimental results …</vt:lpstr>
      <vt:lpstr>Conclusion</vt:lpstr>
      <vt:lpstr>Reference</vt:lpstr>
    </vt:vector>
  </TitlesOfParts>
  <Company>University of Tulsa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 This OK for Title Template?</dc:title>
  <dc:creator>Cem Sarica</dc:creator>
  <cp:lastModifiedBy>Taewoo Kim</cp:lastModifiedBy>
  <cp:revision>724</cp:revision>
  <cp:lastPrinted>2018-08-07T14:10:45Z</cp:lastPrinted>
  <dcterms:created xsi:type="dcterms:W3CDTF">2002-04-13T14:01:13Z</dcterms:created>
  <dcterms:modified xsi:type="dcterms:W3CDTF">2018-08-07T18:50:38Z</dcterms:modified>
</cp:coreProperties>
</file>